
<file path=[Content_Types].xml><?xml version="1.0" encoding="utf-8"?>
<Types xmlns="http://schemas.openxmlformats.org/package/2006/content-types">
  <Default Extension="xml" ContentType="application/xml"/>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30"/>
  </p:notesMasterIdLst>
  <p:sldIdLst>
    <p:sldId id="256" r:id="rId2"/>
    <p:sldId id="258" r:id="rId3"/>
    <p:sldId id="298" r:id="rId4"/>
    <p:sldId id="272" r:id="rId5"/>
    <p:sldId id="259" r:id="rId6"/>
    <p:sldId id="260" r:id="rId7"/>
    <p:sldId id="257" r:id="rId8"/>
    <p:sldId id="283" r:id="rId9"/>
    <p:sldId id="261" r:id="rId10"/>
    <p:sldId id="268" r:id="rId11"/>
    <p:sldId id="284" r:id="rId12"/>
    <p:sldId id="262" r:id="rId13"/>
    <p:sldId id="263" r:id="rId14"/>
    <p:sldId id="292" r:id="rId15"/>
    <p:sldId id="264" r:id="rId16"/>
    <p:sldId id="293" r:id="rId17"/>
    <p:sldId id="266" r:id="rId18"/>
    <p:sldId id="294" r:id="rId19"/>
    <p:sldId id="265" r:id="rId20"/>
    <p:sldId id="285" r:id="rId21"/>
    <p:sldId id="286" r:id="rId22"/>
    <p:sldId id="287" r:id="rId23"/>
    <p:sldId id="278" r:id="rId24"/>
    <p:sldId id="295" r:id="rId25"/>
    <p:sldId id="296" r:id="rId26"/>
    <p:sldId id="297" r:id="rId27"/>
    <p:sldId id="299" r:id="rId28"/>
    <p:sldId id="275"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233237"/>
    <a:srgbClr val="23B9DE"/>
    <a:srgbClr val="2E3037"/>
    <a:srgbClr val="222C3A"/>
    <a:srgbClr val="1E2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6228E9-0116-43F8-ADC6-B903593AAF27}">
  <a:tblStyle styleId="{646228E9-0116-43F8-ADC6-B903593AAF2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7111"/>
  </p:normalViewPr>
  <p:slideViewPr>
    <p:cSldViewPr snapToGrid="0" snapToObjects="1">
      <p:cViewPr>
        <p:scale>
          <a:sx n="115" d="100"/>
          <a:sy n="115" d="100"/>
        </p:scale>
        <p:origin x="2104" y="-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9560861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Hello everyone! It’s very nice to be here in Redmond Channel</a:t>
            </a:r>
            <a:r>
              <a:rPr lang="en-US" baseline="0" dirty="0" smtClean="0"/>
              <a:t> 9 studio and talk to the virtual audience all over the world!</a:t>
            </a:r>
          </a:p>
        </p:txBody>
      </p:sp>
    </p:spTree>
    <p:extLst>
      <p:ext uri="{BB962C8B-B14F-4D97-AF65-F5344CB8AC3E}">
        <p14:creationId xmlns:p14="http://schemas.microsoft.com/office/powerpoint/2010/main" val="57624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Data is organized together by the partitions, so all coffee shops on the Mississippi street are stored together</a:t>
            </a:r>
          </a:p>
          <a:p>
            <a:pPr lvl="0">
              <a:spcBef>
                <a:spcPts val="0"/>
              </a:spcBef>
              <a:buNone/>
            </a:pPr>
            <a:endParaRPr lang="en-US" dirty="0" smtClean="0"/>
          </a:p>
          <a:p>
            <a:pPr lvl="0">
              <a:spcBef>
                <a:spcPts val="0"/>
              </a:spcBef>
              <a:buNone/>
            </a:pPr>
            <a:r>
              <a:rPr lang="en-US" dirty="0" smtClean="0"/>
              <a:t>Deleted entries</a:t>
            </a:r>
            <a:r>
              <a:rPr lang="en-US" baseline="0" dirty="0" smtClean="0"/>
              <a:t> are not deleted immediately, but are marked for deletion. They are ignored by queries, and will be deleted eventually.</a:t>
            </a:r>
          </a:p>
          <a:p>
            <a:pPr lvl="0">
              <a:spcBef>
                <a:spcPts val="0"/>
              </a:spcBef>
              <a:buNone/>
            </a:pPr>
            <a:r>
              <a:rPr lang="en-US" baseline="0" dirty="0" smtClean="0"/>
              <a:t>Within the partition, data is ordered by the clustering column, which in our case is a coffee shop name.</a:t>
            </a:r>
          </a:p>
          <a:p>
            <a:pPr lvl="0">
              <a:spcBef>
                <a:spcPts val="0"/>
              </a:spcBef>
              <a:buNone/>
            </a:pPr>
            <a:r>
              <a:rPr lang="en-US" baseline="0" dirty="0" smtClean="0"/>
              <a:t>Partition stores rows of data as key value pairs for each column</a:t>
            </a:r>
          </a:p>
          <a:p>
            <a:pPr lvl="0">
              <a:spcBef>
                <a:spcPts val="0"/>
              </a:spcBef>
              <a:buNone/>
            </a:pPr>
            <a:r>
              <a:rPr lang="en-US" baseline="0" dirty="0" smtClean="0"/>
              <a:t>As you might have noticed, each row stores the timestamp.</a:t>
            </a:r>
          </a:p>
          <a:p>
            <a:pPr lvl="0">
              <a:spcBef>
                <a:spcPts val="0"/>
              </a:spcBef>
              <a:buNone/>
            </a:pPr>
            <a:endParaRPr lang="en-US" baseline="0" dirty="0" smtClean="0"/>
          </a:p>
          <a:p>
            <a:pPr lvl="0">
              <a:spcBef>
                <a:spcPts val="0"/>
              </a:spcBef>
              <a:buNone/>
            </a:pPr>
            <a:r>
              <a:rPr lang="en-US" baseline="0" dirty="0" smtClean="0"/>
              <a:t>It is an awesome technology and we can use it with F#!!</a:t>
            </a:r>
          </a:p>
        </p:txBody>
      </p:sp>
    </p:spTree>
    <p:extLst>
      <p:ext uri="{BB962C8B-B14F-4D97-AF65-F5344CB8AC3E}">
        <p14:creationId xmlns:p14="http://schemas.microsoft.com/office/powerpoint/2010/main" val="1373808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We </a:t>
            </a:r>
            <a:r>
              <a:rPr lang="en-US" dirty="0" err="1" smtClean="0"/>
              <a:t>gonna</a:t>
            </a:r>
            <a:r>
              <a:rPr lang="en-US" baseline="0" dirty="0" smtClean="0"/>
              <a:t> also use </a:t>
            </a:r>
            <a:r>
              <a:rPr lang="en-US" baseline="0" dirty="0" err="1" smtClean="0"/>
              <a:t>docker</a:t>
            </a:r>
            <a:r>
              <a:rPr lang="en-US" baseline="0" dirty="0" smtClean="0"/>
              <a:t>, because it</a:t>
            </a:r>
            <a:r>
              <a:rPr lang="uk-UA" baseline="0" dirty="0" smtClean="0"/>
              <a:t>’</a:t>
            </a:r>
            <a:r>
              <a:rPr lang="en-US" baseline="0" dirty="0" smtClean="0"/>
              <a:t>s a great container management tool and I will just show you how easy it is to work with.</a:t>
            </a:r>
            <a:endParaRPr dirty="0"/>
          </a:p>
        </p:txBody>
      </p:sp>
    </p:spTree>
    <p:extLst>
      <p:ext uri="{BB962C8B-B14F-4D97-AF65-F5344CB8AC3E}">
        <p14:creationId xmlns:p14="http://schemas.microsoft.com/office/powerpoint/2010/main" val="1360104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6659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3454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269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6341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8993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9032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09370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5098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My</a:t>
            </a:r>
            <a:r>
              <a:rPr lang="en-US" baseline="0" dirty="0" smtClean="0"/>
              <a:t> name is Lena! </a:t>
            </a:r>
          </a:p>
          <a:p>
            <a:pPr lvl="0">
              <a:spcBef>
                <a:spcPts val="0"/>
              </a:spcBef>
              <a:buNone/>
            </a:pPr>
            <a:endParaRPr lang="en-US" baseline="0" dirty="0" smtClean="0"/>
          </a:p>
          <a:p>
            <a:pPr lvl="0">
              <a:spcBef>
                <a:spcPts val="0"/>
              </a:spcBef>
              <a:buNone/>
            </a:pPr>
            <a:r>
              <a:rPr lang="en-US" baseline="0" dirty="0" smtClean="0"/>
              <a:t>I am a Solutions Architect, specialized on Data, distributed systems, high load, could, data science and all these things.</a:t>
            </a:r>
          </a:p>
          <a:p>
            <a:pPr lvl="0">
              <a:spcBef>
                <a:spcPts val="0"/>
              </a:spcBef>
              <a:buNone/>
            </a:pPr>
            <a:endParaRPr lang="en-US" baseline="0" dirty="0" smtClean="0"/>
          </a:p>
          <a:p>
            <a:pPr lvl="0">
              <a:spcBef>
                <a:spcPts val="0"/>
              </a:spcBef>
              <a:buNone/>
            </a:pPr>
            <a:r>
              <a:rPr lang="en-US" baseline="0" dirty="0" smtClean="0"/>
              <a:t>I am also a member of F# Software Foundation Board Of Trustees.</a:t>
            </a:r>
          </a:p>
        </p:txBody>
      </p:sp>
    </p:spTree>
    <p:extLst>
      <p:ext uri="{BB962C8B-B14F-4D97-AF65-F5344CB8AC3E}">
        <p14:creationId xmlns:p14="http://schemas.microsoft.com/office/powerpoint/2010/main" val="208952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It doesn't leave you dependent on</a:t>
            </a:r>
            <a:r>
              <a:rPr lang="en-US" baseline="0" dirty="0" smtClean="0"/>
              <a:t> other dependency build tools like </a:t>
            </a:r>
            <a:r>
              <a:rPr lang="en-US" baseline="0" dirty="0" err="1" smtClean="0"/>
              <a:t>NuGet</a:t>
            </a:r>
            <a:endParaRPr lang="en-US" baseline="0" dirty="0" smtClean="0"/>
          </a:p>
          <a:p>
            <a:pPr lvl="0">
              <a:spcBef>
                <a:spcPts val="0"/>
              </a:spcBef>
              <a:buNone/>
            </a:pPr>
            <a:endParaRPr lang="en-US" baseline="0" dirty="0" smtClean="0"/>
          </a:p>
          <a:p>
            <a:pPr lvl="0">
              <a:spcBef>
                <a:spcPts val="0"/>
              </a:spcBef>
              <a:buNone/>
            </a:pPr>
            <a:r>
              <a:rPr lang="en-US" baseline="0" dirty="0" smtClean="0"/>
              <a:t>You can use </a:t>
            </a:r>
            <a:r>
              <a:rPr lang="en-US" baseline="0" dirty="0" err="1" smtClean="0"/>
              <a:t>github</a:t>
            </a:r>
            <a:r>
              <a:rPr lang="en-US" baseline="0" dirty="0" smtClean="0"/>
              <a:t>, </a:t>
            </a:r>
            <a:r>
              <a:rPr lang="en-US" baseline="0" dirty="0" err="1" smtClean="0"/>
              <a:t>nuget</a:t>
            </a:r>
            <a:r>
              <a:rPr lang="en-US" baseline="0" dirty="0" smtClean="0"/>
              <a:t> or other sources</a:t>
            </a:r>
            <a:endParaRPr dirty="0"/>
          </a:p>
        </p:txBody>
      </p:sp>
    </p:spTree>
    <p:extLst>
      <p:ext uri="{BB962C8B-B14F-4D97-AF65-F5344CB8AC3E}">
        <p14:creationId xmlns:p14="http://schemas.microsoft.com/office/powerpoint/2010/main" val="1534086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21255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3440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52808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35110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33639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72383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95810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669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And please, join</a:t>
            </a:r>
            <a:r>
              <a:rPr lang="en-US" baseline="0" dirty="0" smtClean="0"/>
              <a:t> the F# Software Foundation, it brings you only benefits in educational sense and different initiatives you can be a part of, if you are a member! </a:t>
            </a:r>
          </a:p>
          <a:p>
            <a:pPr lvl="0">
              <a:spcBef>
                <a:spcPts val="0"/>
              </a:spcBef>
              <a:buNone/>
            </a:pPr>
            <a:endParaRPr lang="en-US" baseline="0" dirty="0" smtClean="0"/>
          </a:p>
          <a:p>
            <a:pPr lvl="0">
              <a:spcBef>
                <a:spcPts val="0"/>
              </a:spcBef>
              <a:buNone/>
            </a:pPr>
            <a:r>
              <a:rPr lang="en-US" baseline="0" dirty="0" smtClean="0"/>
              <a:t>For example, these was a F# mentorship program announced recently, it allows people who want to learn more about F# to learn something from F# mentors and F# experts.</a:t>
            </a:r>
          </a:p>
          <a:p>
            <a:pPr lvl="0">
              <a:spcBef>
                <a:spcPts val="0"/>
              </a:spcBef>
              <a:buNone/>
            </a:pPr>
            <a:endParaRPr lang="en-US" baseline="0" dirty="0" smtClean="0"/>
          </a:p>
          <a:p>
            <a:pPr lvl="0">
              <a:spcBef>
                <a:spcPts val="0"/>
              </a:spcBef>
              <a:buNone/>
            </a:pPr>
            <a:r>
              <a:rPr lang="en-US" baseline="0" dirty="0" smtClean="0"/>
              <a:t>So, join, everyone is welcome!</a:t>
            </a:r>
            <a:endParaRPr dirty="0"/>
          </a:p>
        </p:txBody>
      </p:sp>
    </p:spTree>
    <p:extLst>
      <p:ext uri="{BB962C8B-B14F-4D97-AF65-F5344CB8AC3E}">
        <p14:creationId xmlns:p14="http://schemas.microsoft.com/office/powerpoint/2010/main" val="114635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Now</a:t>
            </a:r>
            <a:r>
              <a:rPr lang="en-US" baseline="0" dirty="0" smtClean="0"/>
              <a:t> I’m </a:t>
            </a:r>
            <a:r>
              <a:rPr lang="en-US" baseline="0" dirty="0" err="1" smtClean="0"/>
              <a:t>gonna</a:t>
            </a:r>
            <a:r>
              <a:rPr lang="en-US" baseline="0" dirty="0" smtClean="0"/>
              <a:t> jump straight to the topic, because there are a lot of things I want to tell you and just 45 minutes of time.</a:t>
            </a:r>
          </a:p>
          <a:p>
            <a:pPr lvl="0">
              <a:spcBef>
                <a:spcPts val="0"/>
              </a:spcBef>
              <a:buNone/>
            </a:pPr>
            <a:endParaRPr lang="en-US" baseline="0" dirty="0" smtClean="0"/>
          </a:p>
          <a:p>
            <a:pPr lvl="0">
              <a:spcBef>
                <a:spcPts val="0"/>
              </a:spcBef>
              <a:buNone/>
            </a:pPr>
            <a:r>
              <a:rPr lang="en-US" baseline="0" dirty="0" smtClean="0"/>
              <a:t>As an end goal of today’s talk, we will build a cross platform F# solution to interact with Cassandra database on Docker, which we will also build from scratch.</a:t>
            </a:r>
          </a:p>
          <a:p>
            <a:pPr lvl="0">
              <a:spcBef>
                <a:spcPts val="0"/>
              </a:spcBef>
              <a:buNone/>
            </a:pPr>
            <a:endParaRPr lang="en-US" baseline="0" dirty="0" smtClean="0"/>
          </a:p>
          <a:p>
            <a:pPr lvl="0">
              <a:spcBef>
                <a:spcPts val="0"/>
              </a:spcBef>
              <a:buNone/>
            </a:pPr>
            <a:r>
              <a:rPr lang="en-US" baseline="0" dirty="0" smtClean="0"/>
              <a:t>To do that we should do a few things first:</a:t>
            </a:r>
          </a:p>
          <a:p>
            <a:pPr lvl="0">
              <a:spcBef>
                <a:spcPts val="0"/>
              </a:spcBef>
              <a:buNone/>
            </a:pPr>
            <a:endParaRPr lang="en-US" baseline="0" dirty="0" smtClean="0"/>
          </a:p>
          <a:p>
            <a:pPr lvl="0">
              <a:spcBef>
                <a:spcPts val="0"/>
              </a:spcBef>
              <a:buNone/>
            </a:pPr>
            <a:r>
              <a:rPr lang="en-US" baseline="0" dirty="0" smtClean="0"/>
              <a:t>Understand what is Cassandra and why in the world we need it</a:t>
            </a:r>
          </a:p>
          <a:p>
            <a:pPr lvl="0">
              <a:spcBef>
                <a:spcPts val="0"/>
              </a:spcBef>
              <a:buNone/>
            </a:pPr>
            <a:r>
              <a:rPr lang="en-US" baseline="0" dirty="0" smtClean="0"/>
              <a:t>Talk about the data model for today’s demo</a:t>
            </a:r>
          </a:p>
          <a:p>
            <a:pPr lvl="0">
              <a:spcBef>
                <a:spcPts val="0"/>
              </a:spcBef>
              <a:buNone/>
            </a:pPr>
            <a:r>
              <a:rPr lang="en-US" baseline="0" dirty="0" smtClean="0"/>
              <a:t>I will show you how to create a Cassandra cluster (which will consist of 3 nodes, for speed of the talk)</a:t>
            </a:r>
          </a:p>
          <a:p>
            <a:pPr lvl="0">
              <a:spcBef>
                <a:spcPts val="0"/>
              </a:spcBef>
              <a:buNone/>
            </a:pPr>
            <a:r>
              <a:rPr lang="en-US" baseline="0" dirty="0" smtClean="0"/>
              <a:t>And how to create it fast and modular, that’s why we will use Docker</a:t>
            </a:r>
          </a:p>
          <a:p>
            <a:pPr lvl="0">
              <a:spcBef>
                <a:spcPts val="0"/>
              </a:spcBef>
              <a:buNone/>
            </a:pPr>
            <a:endParaRPr lang="en-US" baseline="0" dirty="0" smtClean="0"/>
          </a:p>
          <a:p>
            <a:pPr lvl="0">
              <a:spcBef>
                <a:spcPts val="0"/>
              </a:spcBef>
              <a:buNone/>
            </a:pPr>
            <a:r>
              <a:rPr lang="en-US" baseline="0" dirty="0" smtClean="0"/>
              <a:t>After that we will use F# to interact with what we’ve built!</a:t>
            </a:r>
          </a:p>
          <a:p>
            <a:pPr lvl="0">
              <a:spcBef>
                <a:spcPts val="0"/>
              </a:spcBef>
              <a:buNone/>
            </a:pPr>
            <a:endParaRPr lang="en-US" baseline="0" dirty="0" smtClean="0"/>
          </a:p>
          <a:p>
            <a:pPr lvl="0">
              <a:spcBef>
                <a:spcPts val="0"/>
              </a:spcBef>
              <a:buNone/>
            </a:pPr>
            <a:r>
              <a:rPr lang="en-US" baseline="0" dirty="0" smtClean="0"/>
              <a:t>I won't stop on the F# syntax because people before me have already done a pretty good job, and I have a couple of recorded talks that cover that. </a:t>
            </a:r>
          </a:p>
          <a:p>
            <a:pPr lvl="0">
              <a:spcBef>
                <a:spcPts val="0"/>
              </a:spcBef>
              <a:buNone/>
            </a:pPr>
            <a:endParaRPr lang="en-US" baseline="0" dirty="0" smtClean="0"/>
          </a:p>
          <a:p>
            <a:pPr lvl="0">
              <a:spcBef>
                <a:spcPts val="0"/>
              </a:spcBef>
              <a:buNone/>
            </a:pPr>
            <a:r>
              <a:rPr lang="en-US" baseline="0" dirty="0" smtClean="0"/>
              <a:t>So we will be able to focus on more complicated things,  such as, how to work with distributed systems and how to use F# to interact with it.</a:t>
            </a:r>
            <a:endParaRPr dirty="0"/>
          </a:p>
        </p:txBody>
      </p:sp>
    </p:spTree>
    <p:extLst>
      <p:ext uri="{BB962C8B-B14F-4D97-AF65-F5344CB8AC3E}">
        <p14:creationId xmlns:p14="http://schemas.microsoft.com/office/powerpoint/2010/main" val="199578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There we go, Cassandra!</a:t>
            </a:r>
          </a:p>
          <a:p>
            <a:pPr lvl="0">
              <a:spcBef>
                <a:spcPts val="0"/>
              </a:spcBef>
              <a:buNone/>
            </a:pPr>
            <a:endParaRPr lang="en-US" dirty="0" smtClean="0"/>
          </a:p>
          <a:p>
            <a:pPr lvl="0">
              <a:spcBef>
                <a:spcPts val="0"/>
              </a:spcBef>
              <a:buNone/>
            </a:pPr>
            <a:r>
              <a:rPr lang="en-US" sz="1100" b="0" i="0" kern="1200" dirty="0" smtClean="0">
                <a:solidFill>
                  <a:schemeClr val="tx1"/>
                </a:solidFill>
                <a:effectLst/>
                <a:latin typeface="+mn-lt"/>
                <a:ea typeface="+mn-ea"/>
                <a:cs typeface="+mn-cs"/>
              </a:rPr>
              <a:t>Cassandra is a very</a:t>
            </a:r>
            <a:r>
              <a:rPr lang="en-US" sz="1100" b="0" i="0" kern="1200" baseline="0" dirty="0" smtClean="0">
                <a:solidFill>
                  <a:schemeClr val="tx1"/>
                </a:solidFill>
                <a:effectLst/>
                <a:latin typeface="+mn-lt"/>
                <a:ea typeface="+mn-ea"/>
                <a:cs typeface="+mn-cs"/>
              </a:rPr>
              <a:t> </a:t>
            </a:r>
            <a:r>
              <a:rPr lang="en-US" sz="1100" b="0" i="0" kern="1200" dirty="0" smtClean="0">
                <a:solidFill>
                  <a:schemeClr val="tx1"/>
                </a:solidFill>
                <a:effectLst/>
                <a:latin typeface="+mn-lt"/>
                <a:ea typeface="+mn-ea"/>
                <a:cs typeface="+mn-cs"/>
              </a:rPr>
              <a:t>powerful distributed database. </a:t>
            </a:r>
          </a:p>
          <a:p>
            <a:pPr lvl="0">
              <a:spcBef>
                <a:spcPts val="0"/>
              </a:spcBef>
              <a:buNone/>
            </a:pPr>
            <a:r>
              <a:rPr lang="en-US" sz="1100" b="0" i="0" kern="1200" dirty="0" smtClean="0">
                <a:solidFill>
                  <a:schemeClr val="tx1"/>
                </a:solidFill>
                <a:effectLst/>
                <a:latin typeface="+mn-lt"/>
                <a:ea typeface="+mn-ea"/>
                <a:cs typeface="+mn-cs"/>
              </a:rPr>
              <a:t>To make it more specific, it is a column-family NoSQL database, very good at</a:t>
            </a:r>
            <a:r>
              <a:rPr lang="en-US" sz="1100" b="0" i="0" kern="1200" baseline="0" dirty="0" smtClean="0">
                <a:solidFill>
                  <a:schemeClr val="tx1"/>
                </a:solidFill>
                <a:effectLst/>
                <a:latin typeface="+mn-lt"/>
                <a:ea typeface="+mn-ea"/>
                <a:cs typeface="+mn-cs"/>
              </a:rPr>
              <a:t> scaling, very good at being highly available, it’s an AP (available, partition-tolerant) system in terms of CAP theorem tradeoff.</a:t>
            </a:r>
            <a:r>
              <a:rPr lang="en-US" sz="1100" b="0" i="0" kern="1200" dirty="0" smtClean="0">
                <a:solidFill>
                  <a:schemeClr val="tx1"/>
                </a:solidFill>
                <a:effectLst/>
                <a:latin typeface="+mn-lt"/>
                <a:ea typeface="+mn-ea"/>
                <a:cs typeface="+mn-cs"/>
              </a:rPr>
              <a:t> </a:t>
            </a: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That’s a 10 000 feet view on what Cassandra is.</a:t>
            </a: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Now</a:t>
            </a:r>
            <a:r>
              <a:rPr lang="en-US" sz="1100" b="0" i="0" kern="1200" baseline="0" dirty="0" smtClean="0">
                <a:solidFill>
                  <a:schemeClr val="tx1"/>
                </a:solidFill>
                <a:effectLst/>
                <a:latin typeface="+mn-lt"/>
                <a:ea typeface="+mn-ea"/>
                <a:cs typeface="+mn-cs"/>
              </a:rPr>
              <a:t> to justification, or, the why.</a:t>
            </a:r>
          </a:p>
          <a:p>
            <a:pPr lvl="0">
              <a:spcBef>
                <a:spcPts val="0"/>
              </a:spcBef>
              <a:buNone/>
            </a:pPr>
            <a:endParaRPr lang="en-US" sz="1100" b="0" i="0" kern="1200" baseline="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On the IT business</a:t>
            </a:r>
            <a:r>
              <a:rPr lang="en-US" sz="1100" b="0" i="0" kern="1200" baseline="0" dirty="0" smtClean="0">
                <a:solidFill>
                  <a:schemeClr val="tx1"/>
                </a:solidFill>
                <a:effectLst/>
                <a:latin typeface="+mn-lt"/>
                <a:ea typeface="+mn-ea"/>
                <a:cs typeface="+mn-cs"/>
              </a:rPr>
              <a:t> market, a lot of major practical problems today are related to data processing, efficient data storage, data management and so on. Companies of any sort are willing to have their data critical solutions available for users with low latency, being able to scale out and react fast, and of course, to store all the data.</a:t>
            </a:r>
          </a:p>
          <a:p>
            <a:pPr lvl="0">
              <a:spcBef>
                <a:spcPts val="0"/>
              </a:spcBef>
              <a:buNone/>
            </a:pPr>
            <a:endParaRPr lang="en-US" sz="1100" b="0" i="0" kern="1200" baseline="0" dirty="0" smtClean="0">
              <a:solidFill>
                <a:schemeClr val="tx1"/>
              </a:solidFill>
              <a:effectLst/>
              <a:latin typeface="+mn-lt"/>
              <a:ea typeface="+mn-ea"/>
              <a:cs typeface="+mn-cs"/>
            </a:endParaRPr>
          </a:p>
          <a:p>
            <a:pPr lvl="0">
              <a:spcBef>
                <a:spcPts val="0"/>
              </a:spcBef>
              <a:buNone/>
            </a:pPr>
            <a:r>
              <a:rPr lang="en-US" sz="1100" b="0" i="0" kern="1200" baseline="0" dirty="0" smtClean="0">
                <a:solidFill>
                  <a:schemeClr val="tx1"/>
                </a:solidFill>
                <a:effectLst/>
                <a:latin typeface="+mn-lt"/>
                <a:ea typeface="+mn-ea"/>
                <a:cs typeface="+mn-cs"/>
              </a:rPr>
              <a:t>Even though Cassandra is written in Java, it can be used with our favorite programming language - F#. It has an official .NET driver which we’re </a:t>
            </a:r>
            <a:r>
              <a:rPr lang="en-US" sz="1100" b="0" i="0" kern="1200" baseline="0" dirty="0" err="1" smtClean="0">
                <a:solidFill>
                  <a:schemeClr val="tx1"/>
                </a:solidFill>
                <a:effectLst/>
                <a:latin typeface="+mn-lt"/>
                <a:ea typeface="+mn-ea"/>
                <a:cs typeface="+mn-cs"/>
              </a:rPr>
              <a:t>gonna</a:t>
            </a:r>
            <a:r>
              <a:rPr lang="en-US" sz="1100" b="0" i="0" kern="1200" baseline="0" dirty="0" smtClean="0">
                <a:solidFill>
                  <a:schemeClr val="tx1"/>
                </a:solidFill>
                <a:effectLst/>
                <a:latin typeface="+mn-lt"/>
                <a:ea typeface="+mn-ea"/>
                <a:cs typeface="+mn-cs"/>
              </a:rPr>
              <a:t> use later in the demo, it also has some open source connectors, which you can try out with F#. But here I am just </a:t>
            </a:r>
            <a:r>
              <a:rPr lang="en-US" sz="1100" b="0" i="0" kern="1200" baseline="0" dirty="0" err="1" smtClean="0">
                <a:solidFill>
                  <a:schemeClr val="tx1"/>
                </a:solidFill>
                <a:effectLst/>
                <a:latin typeface="+mn-lt"/>
                <a:ea typeface="+mn-ea"/>
                <a:cs typeface="+mn-cs"/>
              </a:rPr>
              <a:t>gonna</a:t>
            </a:r>
            <a:r>
              <a:rPr lang="en-US" sz="1100" b="0" i="0" kern="1200" baseline="0" dirty="0" smtClean="0">
                <a:solidFill>
                  <a:schemeClr val="tx1"/>
                </a:solidFill>
                <a:effectLst/>
                <a:latin typeface="+mn-lt"/>
                <a:ea typeface="+mn-ea"/>
                <a:cs typeface="+mn-cs"/>
              </a:rPr>
              <a:t> stick to official driver.</a:t>
            </a:r>
          </a:p>
          <a:p>
            <a:pPr lvl="0">
              <a:spcBef>
                <a:spcPts val="0"/>
              </a:spcBef>
              <a:buNone/>
            </a:pPr>
            <a:endParaRPr lang="en-US" sz="1100" b="0" i="0" kern="1200" baseline="0" dirty="0" smtClean="0">
              <a:solidFill>
                <a:schemeClr val="tx1"/>
              </a:solidFill>
              <a:effectLst/>
              <a:latin typeface="+mn-lt"/>
              <a:ea typeface="+mn-ea"/>
              <a:cs typeface="+mn-cs"/>
            </a:endParaRPr>
          </a:p>
          <a:p>
            <a:pPr lvl="0">
              <a:spcBef>
                <a:spcPts val="0"/>
              </a:spcBef>
              <a:buNone/>
            </a:pPr>
            <a:r>
              <a:rPr lang="en-US" sz="1100" b="0" i="0" kern="1200" baseline="0" dirty="0" smtClean="0">
                <a:solidFill>
                  <a:schemeClr val="tx1"/>
                </a:solidFill>
                <a:effectLst/>
                <a:latin typeface="+mn-lt"/>
                <a:ea typeface="+mn-ea"/>
                <a:cs typeface="+mn-cs"/>
              </a:rPr>
              <a:t>F# has pretty amazing features and infrastructure, so why not to use it for our projects with Cassandra, if we can!</a:t>
            </a: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endParaRPr lang="en-US" sz="11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733190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Distributed systems are hard, and Cassandra is a distributed data storage.</a:t>
            </a:r>
          </a:p>
          <a:p>
            <a:pPr lvl="0">
              <a:spcBef>
                <a:spcPts val="0"/>
              </a:spcBef>
              <a:buNone/>
            </a:pPr>
            <a:endParaRPr lang="en-US" dirty="0" smtClean="0"/>
          </a:p>
          <a:p>
            <a:pPr lvl="0">
              <a:spcBef>
                <a:spcPts val="0"/>
              </a:spcBef>
              <a:buNone/>
            </a:pPr>
            <a:r>
              <a:rPr lang="en-US" dirty="0" smtClean="0"/>
              <a:t>This is a very</a:t>
            </a:r>
            <a:r>
              <a:rPr lang="en-US" baseline="0" dirty="0" smtClean="0"/>
              <a:t> true quote from Leslie Lamport, the guy who created Lamport clocks, Vector clocks, </a:t>
            </a:r>
            <a:r>
              <a:rPr lang="en-US" baseline="0" dirty="0" err="1" smtClean="0"/>
              <a:t>Paxos</a:t>
            </a:r>
            <a:r>
              <a:rPr lang="en-US" baseline="0" dirty="0" smtClean="0"/>
              <a:t> and other major algorithms in the world of distributed systems.</a:t>
            </a:r>
            <a:endParaRPr dirty="0"/>
          </a:p>
        </p:txBody>
      </p:sp>
    </p:spTree>
    <p:extLst>
      <p:ext uri="{BB962C8B-B14F-4D97-AF65-F5344CB8AC3E}">
        <p14:creationId xmlns:p14="http://schemas.microsoft.com/office/powerpoint/2010/main" val="47055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That’s why I MUST</a:t>
            </a:r>
            <a:r>
              <a:rPr lang="en-US" baseline="0" dirty="0" smtClean="0"/>
              <a:t> tell you about the important aspects of internal Cassandra architecture.</a:t>
            </a:r>
          </a:p>
          <a:p>
            <a:pPr lvl="0">
              <a:spcBef>
                <a:spcPts val="0"/>
              </a:spcBef>
              <a:buNone/>
            </a:pPr>
            <a:endParaRPr lang="en-US" baseline="0" dirty="0" smtClean="0"/>
          </a:p>
          <a:p>
            <a:pPr lvl="0">
              <a:spcBef>
                <a:spcPts val="0"/>
              </a:spcBef>
              <a:buNone/>
            </a:pPr>
            <a:r>
              <a:rPr lang="en-US" baseline="0" dirty="0" smtClean="0"/>
              <a:t>I think you’d love it, because it has a LOT of things in common with Functional Programming approaches.</a:t>
            </a:r>
          </a:p>
          <a:p>
            <a:pPr lvl="0">
              <a:spcBef>
                <a:spcPts val="0"/>
              </a:spcBef>
              <a:buNone/>
            </a:pPr>
            <a:endParaRPr lang="en-US" baseline="0" dirty="0" smtClean="0"/>
          </a:p>
          <a:p>
            <a:pPr lvl="0">
              <a:spcBef>
                <a:spcPts val="0"/>
              </a:spcBef>
              <a:buNone/>
            </a:pPr>
            <a:r>
              <a:rPr lang="en-US" baseline="0" dirty="0" smtClean="0"/>
              <a:t>Cassandra nodes are formed together in a ring topology cluster. When new data entry wants to come it – the cluster already knows on what node it should be placed, because each node in the cluster is responsible for some limited hash range from the overall hash circle ring. Based on the partition key of our data the coordinator will send the data exactly to the node that’s responsible for it, and most likely to some other nodes, if the replication factor is more than just 1. </a:t>
            </a:r>
          </a:p>
          <a:p>
            <a:pPr lvl="0">
              <a:spcBef>
                <a:spcPts val="0"/>
              </a:spcBef>
              <a:buNone/>
            </a:pPr>
            <a:endParaRPr lang="en-US" baseline="0" dirty="0" smtClean="0"/>
          </a:p>
          <a:p>
            <a:pPr lvl="0">
              <a:spcBef>
                <a:spcPts val="0"/>
              </a:spcBef>
              <a:buNone/>
            </a:pPr>
            <a:r>
              <a:rPr lang="en-US" baseline="0" dirty="0" smtClean="0"/>
              <a:t>Cassandra is also a highly available system, it’s completely </a:t>
            </a:r>
            <a:r>
              <a:rPr lang="en-US" baseline="0" dirty="0" err="1" smtClean="0"/>
              <a:t>masterless</a:t>
            </a:r>
            <a:r>
              <a:rPr lang="en-US" baseline="0" dirty="0" smtClean="0"/>
              <a:t>, all nodes are acting in a peer-to-peer fashion, any of them can accept requests and act as a coordinator. For example, if there is a change request for some data entry, that resides on the node #3, and the request appeared to arrive to the node #7, if after that #3 unexpectedly goes down, #7 would be responsible for temporarily storing the updated entry in it’s hints table and propagate changes to the node #3 after it restores after the failure. </a:t>
            </a:r>
          </a:p>
          <a:p>
            <a:pPr lvl="0">
              <a:spcBef>
                <a:spcPts val="0"/>
              </a:spcBef>
              <a:buNone/>
            </a:pPr>
            <a:endParaRPr lang="en-US" sz="1100" b="0" i="0" kern="1200" baseline="0" dirty="0" smtClean="0">
              <a:solidFill>
                <a:schemeClr val="tx1"/>
              </a:solidFill>
              <a:effectLst/>
              <a:latin typeface="+mn-lt"/>
              <a:ea typeface="+mn-ea"/>
              <a:cs typeface="+mn-cs"/>
            </a:endParaRPr>
          </a:p>
          <a:p>
            <a:pPr lvl="0">
              <a:spcBef>
                <a:spcPts val="0"/>
              </a:spcBef>
              <a:buNone/>
            </a:pPr>
            <a:r>
              <a:rPr lang="pl-PL" sz="1100" b="0" i="0" kern="1200" dirty="0" err="1" smtClean="0">
                <a:solidFill>
                  <a:schemeClr val="tx1"/>
                </a:solidFill>
                <a:effectLst/>
                <a:latin typeface="+mn-lt"/>
                <a:ea typeface="+mn-ea"/>
                <a:cs typeface="+mn-cs"/>
              </a:rPr>
              <a:t>Even</a:t>
            </a:r>
            <a:r>
              <a:rPr lang="pl-PL" sz="1100" b="0" i="0" kern="1200" dirty="0" smtClean="0">
                <a:solidFill>
                  <a:schemeClr val="tx1"/>
                </a:solidFill>
                <a:effectLst/>
                <a:latin typeface="+mn-lt"/>
                <a:ea typeface="+mn-ea"/>
                <a:cs typeface="+mn-cs"/>
              </a:rPr>
              <a:t> </a:t>
            </a:r>
            <a:r>
              <a:rPr lang="pl-PL" sz="1100" b="0" i="0" kern="1200" dirty="0" err="1" smtClean="0">
                <a:solidFill>
                  <a:schemeClr val="tx1"/>
                </a:solidFill>
                <a:effectLst/>
                <a:latin typeface="+mn-lt"/>
                <a:ea typeface="+mn-ea"/>
                <a:cs typeface="+mn-cs"/>
              </a:rPr>
              <a:t>though</a:t>
            </a:r>
            <a:r>
              <a:rPr lang="pl-PL" sz="1100" b="0" i="0" kern="1200" dirty="0" smtClean="0">
                <a:solidFill>
                  <a:schemeClr val="tx1"/>
                </a:solidFill>
                <a:effectLst/>
                <a:latin typeface="+mn-lt"/>
                <a:ea typeface="+mn-ea"/>
                <a:cs typeface="+mn-cs"/>
              </a:rPr>
              <a:t> </a:t>
            </a:r>
            <a:r>
              <a:rPr lang="pl-PL" sz="1100" b="0" i="0" kern="1200" dirty="0" err="1" smtClean="0">
                <a:solidFill>
                  <a:schemeClr val="tx1"/>
                </a:solidFill>
                <a:effectLst/>
                <a:latin typeface="+mn-lt"/>
                <a:ea typeface="+mn-ea"/>
                <a:cs typeface="+mn-cs"/>
              </a:rPr>
              <a:t>Cassandra</a:t>
            </a:r>
            <a:r>
              <a:rPr lang="pl-PL" sz="1100" b="0" i="0" kern="1200" dirty="0" smtClean="0">
                <a:solidFill>
                  <a:schemeClr val="tx1"/>
                </a:solidFill>
                <a:effectLst/>
                <a:latin typeface="+mn-lt"/>
                <a:ea typeface="+mn-ea"/>
                <a:cs typeface="+mn-cs"/>
              </a:rPr>
              <a:t> </a:t>
            </a:r>
            <a:r>
              <a:rPr lang="pl-PL" sz="1100" b="0" i="0" kern="1200" dirty="0" err="1" smtClean="0">
                <a:solidFill>
                  <a:schemeClr val="tx1"/>
                </a:solidFill>
                <a:effectLst/>
                <a:latin typeface="+mn-lt"/>
                <a:ea typeface="+mn-ea"/>
                <a:cs typeface="+mn-cs"/>
              </a:rPr>
              <a:t>is</a:t>
            </a:r>
            <a:r>
              <a:rPr lang="pl-PL" sz="1100" b="0" i="0" kern="1200" dirty="0" smtClean="0">
                <a:solidFill>
                  <a:schemeClr val="tx1"/>
                </a:solidFill>
                <a:effectLst/>
                <a:latin typeface="+mn-lt"/>
                <a:ea typeface="+mn-ea"/>
                <a:cs typeface="+mn-cs"/>
              </a:rPr>
              <a:t> </a:t>
            </a:r>
            <a:r>
              <a:rPr lang="pl-PL" sz="1100" b="0" i="0" kern="1200" dirty="0" err="1" smtClean="0">
                <a:solidFill>
                  <a:schemeClr val="tx1"/>
                </a:solidFill>
                <a:effectLst/>
                <a:latin typeface="+mn-lt"/>
                <a:ea typeface="+mn-ea"/>
                <a:cs typeface="+mn-cs"/>
              </a:rPr>
              <a:t>an</a:t>
            </a:r>
            <a:r>
              <a:rPr lang="pl-PL" sz="1100" b="0" i="0" kern="1200" dirty="0" smtClean="0">
                <a:solidFill>
                  <a:schemeClr val="tx1"/>
                </a:solidFill>
                <a:effectLst/>
                <a:latin typeface="+mn-lt"/>
                <a:ea typeface="+mn-ea"/>
                <a:cs typeface="+mn-cs"/>
              </a:rPr>
              <a:t> AP system, </a:t>
            </a:r>
            <a:r>
              <a:rPr lang="pl-PL" sz="1100" b="0" i="0" kern="1200" dirty="0" err="1" smtClean="0">
                <a:solidFill>
                  <a:schemeClr val="tx1"/>
                </a:solidFill>
                <a:effectLst/>
                <a:latin typeface="+mn-lt"/>
                <a:ea typeface="+mn-ea"/>
                <a:cs typeface="+mn-cs"/>
              </a:rPr>
              <a:t>it</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doesn’t</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mean</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that</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all</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requests</a:t>
            </a:r>
            <a:r>
              <a:rPr lang="pl-PL" sz="1100" b="0" i="0" kern="1200" baseline="0" dirty="0" smtClean="0">
                <a:solidFill>
                  <a:schemeClr val="tx1"/>
                </a:solidFill>
                <a:effectLst/>
                <a:latin typeface="+mn-lt"/>
                <a:ea typeface="+mn-ea"/>
                <a:cs typeface="+mn-cs"/>
              </a:rPr>
              <a:t> end </a:t>
            </a:r>
            <a:r>
              <a:rPr lang="pl-PL" sz="1100" b="0" i="0" kern="1200" baseline="0" dirty="0" err="1" smtClean="0">
                <a:solidFill>
                  <a:schemeClr val="tx1"/>
                </a:solidFill>
                <a:effectLst/>
                <a:latin typeface="+mn-lt"/>
                <a:ea typeface="+mn-ea"/>
                <a:cs typeface="+mn-cs"/>
              </a:rPr>
              <a:t>up</a:t>
            </a:r>
            <a:r>
              <a:rPr lang="pl-PL" sz="1100" b="0" i="0" kern="1200" baseline="0" dirty="0" smtClean="0">
                <a:solidFill>
                  <a:schemeClr val="tx1"/>
                </a:solidFill>
                <a:effectLst/>
                <a:latin typeface="+mn-lt"/>
                <a:ea typeface="+mn-ea"/>
                <a:cs typeface="+mn-cs"/>
              </a:rPr>
              <a:t> inconsistent. We </a:t>
            </a:r>
            <a:r>
              <a:rPr lang="pl-PL" sz="1100" b="0" i="0" kern="1200" baseline="0" dirty="0" err="1" smtClean="0">
                <a:solidFill>
                  <a:schemeClr val="tx1"/>
                </a:solidFill>
                <a:effectLst/>
                <a:latin typeface="+mn-lt"/>
                <a:ea typeface="+mn-ea"/>
                <a:cs typeface="+mn-cs"/>
              </a:rPr>
              <a:t>can</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tune</a:t>
            </a:r>
            <a:r>
              <a:rPr lang="pl-PL" sz="1100" b="0" i="0" kern="1200" baseline="0" dirty="0" smtClean="0">
                <a:solidFill>
                  <a:schemeClr val="tx1"/>
                </a:solidFill>
                <a:effectLst/>
                <a:latin typeface="+mn-lt"/>
                <a:ea typeface="+mn-ea"/>
                <a:cs typeface="+mn-cs"/>
              </a:rPr>
              <a:t> the </a:t>
            </a:r>
            <a:r>
              <a:rPr lang="pl-PL" sz="1100" b="0" i="0" kern="1200" baseline="0" dirty="0" err="1" smtClean="0">
                <a:solidFill>
                  <a:schemeClr val="tx1"/>
                </a:solidFill>
                <a:effectLst/>
                <a:latin typeface="+mn-lt"/>
                <a:ea typeface="+mn-ea"/>
                <a:cs typeface="+mn-cs"/>
              </a:rPr>
              <a:t>consistency</a:t>
            </a:r>
            <a:r>
              <a:rPr lang="pl-PL" sz="1100" b="0" i="0" kern="1200" baseline="0" dirty="0" smtClean="0">
                <a:solidFill>
                  <a:schemeClr val="tx1"/>
                </a:solidFill>
                <a:effectLst/>
                <a:latin typeface="+mn-lt"/>
                <a:ea typeface="+mn-ea"/>
                <a:cs typeface="+mn-cs"/>
              </a:rPr>
              <a:t> per </a:t>
            </a:r>
            <a:r>
              <a:rPr lang="pl-PL" sz="1100" b="0" i="0" kern="1200" baseline="0" dirty="0" err="1" smtClean="0">
                <a:solidFill>
                  <a:schemeClr val="tx1"/>
                </a:solidFill>
                <a:effectLst/>
                <a:latin typeface="+mn-lt"/>
                <a:ea typeface="+mn-ea"/>
                <a:cs typeface="+mn-cs"/>
              </a:rPr>
              <a:t>query</a:t>
            </a:r>
            <a:r>
              <a:rPr lang="pl-PL" sz="1100" b="0" i="0" kern="1200" baseline="0" dirty="0" smtClean="0">
                <a:solidFill>
                  <a:schemeClr val="tx1"/>
                </a:solidFill>
                <a:effectLst/>
                <a:latin typeface="+mn-lt"/>
                <a:ea typeface="+mn-ea"/>
                <a:cs typeface="+mn-cs"/>
              </a:rPr>
              <a:t>. The </a:t>
            </a:r>
            <a:r>
              <a:rPr lang="pl-PL" sz="1100" b="0" i="0" kern="1200" baseline="0" dirty="0" err="1" smtClean="0">
                <a:solidFill>
                  <a:schemeClr val="tx1"/>
                </a:solidFill>
                <a:effectLst/>
                <a:latin typeface="+mn-lt"/>
                <a:ea typeface="+mn-ea"/>
                <a:cs typeface="+mn-cs"/>
              </a:rPr>
              <a:t>general</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rule</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is</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your</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query</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is</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consistent</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when</a:t>
            </a:r>
            <a:r>
              <a:rPr lang="pl-PL" sz="1100" b="0" i="0" kern="1200" baseline="0" dirty="0" smtClean="0">
                <a:solidFill>
                  <a:schemeClr val="tx1"/>
                </a:solidFill>
                <a:effectLst/>
                <a:latin typeface="+mn-lt"/>
                <a:ea typeface="+mn-ea"/>
                <a:cs typeface="+mn-cs"/>
              </a:rPr>
              <a:t> </a:t>
            </a:r>
            <a:r>
              <a:rPr lang="pl-PL" sz="1100" b="0" i="0" kern="1200" dirty="0" smtClean="0">
                <a:solidFill>
                  <a:schemeClr val="tx1"/>
                </a:solidFill>
                <a:effectLst/>
                <a:latin typeface="+mn-lt"/>
                <a:ea typeface="+mn-ea"/>
                <a:cs typeface="+mn-cs"/>
              </a:rPr>
              <a:t>R + W &gt; N (</a:t>
            </a:r>
            <a:r>
              <a:rPr lang="pl-PL" sz="1100" b="0" i="0" kern="1200" dirty="0" err="1" smtClean="0">
                <a:solidFill>
                  <a:schemeClr val="tx1"/>
                </a:solidFill>
                <a:effectLst/>
                <a:latin typeface="+mn-lt"/>
                <a:ea typeface="+mn-ea"/>
                <a:cs typeface="+mn-cs"/>
              </a:rPr>
              <a:t>read</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cons</a:t>
            </a:r>
            <a:r>
              <a:rPr lang="pl-PL" sz="1100" b="0" i="0" kern="1200" baseline="0" dirty="0" smtClean="0">
                <a:solidFill>
                  <a:schemeClr val="tx1"/>
                </a:solidFill>
                <a:effectLst/>
                <a:latin typeface="+mn-lt"/>
                <a:ea typeface="+mn-ea"/>
                <a:cs typeface="+mn-cs"/>
              </a:rPr>
              <a:t> + </a:t>
            </a:r>
            <a:r>
              <a:rPr lang="pl-PL" sz="1100" b="0" i="0" kern="1200" baseline="0" dirty="0" err="1" smtClean="0">
                <a:solidFill>
                  <a:schemeClr val="tx1"/>
                </a:solidFill>
                <a:effectLst/>
                <a:latin typeface="+mn-lt"/>
                <a:ea typeface="+mn-ea"/>
                <a:cs typeface="+mn-cs"/>
              </a:rPr>
              <a:t>white</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cons</a:t>
            </a:r>
            <a:r>
              <a:rPr lang="pl-PL" sz="1100" b="0" i="0" kern="1200" baseline="0" dirty="0" smtClean="0">
                <a:solidFill>
                  <a:schemeClr val="tx1"/>
                </a:solidFill>
                <a:effectLst/>
                <a:latin typeface="+mn-lt"/>
                <a:ea typeface="+mn-ea"/>
                <a:cs typeface="+mn-cs"/>
              </a:rPr>
              <a:t> &gt; </a:t>
            </a:r>
            <a:r>
              <a:rPr lang="pl-PL" sz="1100" b="0" i="0" kern="1200" baseline="0" dirty="0" err="1" smtClean="0">
                <a:solidFill>
                  <a:schemeClr val="tx1"/>
                </a:solidFill>
                <a:effectLst/>
                <a:latin typeface="+mn-lt"/>
                <a:ea typeface="+mn-ea"/>
                <a:cs typeface="+mn-cs"/>
              </a:rPr>
              <a:t>replication</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factor</a:t>
            </a:r>
            <a:r>
              <a:rPr lang="pl-PL" sz="1100" b="0" i="0" kern="1200" dirty="0" smtClean="0">
                <a:solidFill>
                  <a:schemeClr val="tx1"/>
                </a:solidFill>
                <a:effectLst/>
                <a:latin typeface="+mn-lt"/>
                <a:ea typeface="+mn-ea"/>
                <a:cs typeface="+mn-cs"/>
              </a:rPr>
              <a:t>)</a:t>
            </a:r>
          </a:p>
          <a:p>
            <a:pPr lvl="0">
              <a:spcBef>
                <a:spcPts val="0"/>
              </a:spcBef>
              <a:buNone/>
            </a:pPr>
            <a:endParaRPr lang="pl-PL" sz="1100" b="0" i="0" kern="1200" dirty="0" smtClean="0">
              <a:solidFill>
                <a:schemeClr val="tx1"/>
              </a:solidFill>
              <a:effectLst/>
              <a:latin typeface="+mn-lt"/>
              <a:ea typeface="+mn-ea"/>
              <a:cs typeface="+mn-cs"/>
            </a:endParaRPr>
          </a:p>
          <a:p>
            <a:pPr lvl="0">
              <a:spcBef>
                <a:spcPts val="0"/>
              </a:spcBef>
              <a:buNone/>
            </a:pPr>
            <a:r>
              <a:rPr lang="pl-PL" sz="1100" b="0" i="0" kern="1200" dirty="0" err="1" smtClean="0">
                <a:solidFill>
                  <a:schemeClr val="tx1"/>
                </a:solidFill>
                <a:effectLst/>
                <a:latin typeface="+mn-lt"/>
                <a:ea typeface="+mn-ea"/>
                <a:cs typeface="+mn-cs"/>
              </a:rPr>
              <a:t>Important</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thing</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is</a:t>
            </a:r>
            <a:r>
              <a:rPr lang="pl-PL" sz="1100" b="0" i="0" kern="1200" baseline="0" dirty="0" smtClean="0">
                <a:solidFill>
                  <a:schemeClr val="tx1"/>
                </a:solidFill>
                <a:effectLst/>
                <a:latin typeface="+mn-lt"/>
                <a:ea typeface="+mn-ea"/>
                <a:cs typeface="+mn-cs"/>
              </a:rPr>
              <a:t>, we </a:t>
            </a:r>
            <a:r>
              <a:rPr lang="pl-PL" sz="1100" b="0" i="0" kern="1200" baseline="0" dirty="0" err="1" smtClean="0">
                <a:solidFill>
                  <a:schemeClr val="tx1"/>
                </a:solidFill>
                <a:effectLst/>
                <a:latin typeface="+mn-lt"/>
                <a:ea typeface="+mn-ea"/>
                <a:cs typeface="+mn-cs"/>
              </a:rPr>
              <a:t>can</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get</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extremely</a:t>
            </a:r>
            <a:r>
              <a:rPr lang="pl-PL" sz="1100" b="0" i="0" kern="1200" baseline="0" dirty="0" smtClean="0">
                <a:solidFill>
                  <a:schemeClr val="tx1"/>
                </a:solidFill>
                <a:effectLst/>
                <a:latin typeface="+mn-lt"/>
                <a:ea typeface="+mn-ea"/>
                <a:cs typeface="+mn-cs"/>
              </a:rPr>
              <a:t> fast </a:t>
            </a:r>
            <a:r>
              <a:rPr lang="pl-PL" sz="1100" b="0" i="0" kern="1200" baseline="0" dirty="0" err="1" smtClean="0">
                <a:solidFill>
                  <a:schemeClr val="tx1"/>
                </a:solidFill>
                <a:effectLst/>
                <a:latin typeface="+mn-lt"/>
                <a:ea typeface="+mn-ea"/>
                <a:cs typeface="+mn-cs"/>
              </a:rPr>
              <a:t>queries</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when</a:t>
            </a:r>
            <a:r>
              <a:rPr lang="pl-PL" sz="1100" b="0" i="0" kern="1200" baseline="0" dirty="0" smtClean="0">
                <a:solidFill>
                  <a:schemeClr val="tx1"/>
                </a:solidFill>
                <a:effectLst/>
                <a:latin typeface="+mn-lt"/>
                <a:ea typeface="+mn-ea"/>
                <a:cs typeface="+mn-cs"/>
              </a:rPr>
              <a:t> we </a:t>
            </a:r>
            <a:r>
              <a:rPr lang="pl-PL" sz="1100" b="0" i="0" kern="1200" baseline="0" dirty="0" err="1" smtClean="0">
                <a:solidFill>
                  <a:schemeClr val="tx1"/>
                </a:solidFill>
                <a:effectLst/>
                <a:latin typeface="+mn-lt"/>
                <a:ea typeface="+mn-ea"/>
                <a:cs typeface="+mn-cs"/>
              </a:rPr>
              <a:t>query</a:t>
            </a:r>
            <a:r>
              <a:rPr lang="pl-PL" sz="1100" b="0" i="0" kern="1200" baseline="0" dirty="0" smtClean="0">
                <a:solidFill>
                  <a:schemeClr val="tx1"/>
                </a:solidFill>
                <a:effectLst/>
                <a:latin typeface="+mn-lt"/>
                <a:ea typeface="+mn-ea"/>
                <a:cs typeface="+mn-cs"/>
              </a:rPr>
              <a:t> by the </a:t>
            </a:r>
            <a:r>
              <a:rPr lang="pl-PL" sz="1100" b="0" i="0" kern="1200" baseline="0" dirty="0" err="1" smtClean="0">
                <a:solidFill>
                  <a:schemeClr val="tx1"/>
                </a:solidFill>
                <a:effectLst/>
                <a:latin typeface="+mn-lt"/>
                <a:ea typeface="+mn-ea"/>
                <a:cs typeface="+mn-cs"/>
              </a:rPr>
              <a:t>partition</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key</a:t>
            </a:r>
            <a:r>
              <a:rPr lang="pl-PL" sz="1100" b="0" i="0" kern="1200" baseline="0" dirty="0" smtClean="0">
                <a:solidFill>
                  <a:schemeClr val="tx1"/>
                </a:solidFill>
                <a:effectLst/>
                <a:latin typeface="+mn-lt"/>
                <a:ea typeface="+mn-ea"/>
                <a:cs typeface="+mn-cs"/>
              </a:rPr>
              <a:t>, </a:t>
            </a:r>
            <a:r>
              <a:rPr lang="pl-PL" sz="1100" b="0" i="0" kern="1200" baseline="0" dirty="0" err="1" smtClean="0">
                <a:solidFill>
                  <a:schemeClr val="tx1"/>
                </a:solidFill>
                <a:effectLst/>
                <a:latin typeface="+mn-lt"/>
                <a:ea typeface="+mn-ea"/>
                <a:cs typeface="+mn-cs"/>
              </a:rPr>
              <a:t>because</a:t>
            </a:r>
            <a:r>
              <a:rPr lang="pl-PL" sz="1100" b="0" i="0" kern="1200" baseline="0" dirty="0" smtClean="0">
                <a:solidFill>
                  <a:schemeClr val="tx1"/>
                </a:solidFill>
                <a:effectLst/>
                <a:latin typeface="+mn-lt"/>
                <a:ea typeface="+mn-ea"/>
                <a:cs typeface="+mn-cs"/>
              </a:rPr>
              <a:t> </a:t>
            </a:r>
            <a:r>
              <a:rPr lang="en-US" sz="1100" b="0" i="0" kern="1200" baseline="0" dirty="0" smtClean="0">
                <a:solidFill>
                  <a:schemeClr val="tx1"/>
                </a:solidFill>
                <a:effectLst/>
                <a:latin typeface="+mn-lt"/>
                <a:ea typeface="+mn-ea"/>
                <a:cs typeface="+mn-cs"/>
              </a:rPr>
              <a:t>all entries with the same partition are stored together on the physical level.</a:t>
            </a:r>
          </a:p>
          <a:p>
            <a:pPr lvl="0">
              <a:spcBef>
                <a:spcPts val="0"/>
              </a:spcBef>
              <a:buNone/>
            </a:pPr>
            <a:endParaRPr lang="en-US" sz="1100" b="0" i="0" kern="1200" baseline="0" dirty="0" smtClean="0">
              <a:solidFill>
                <a:schemeClr val="tx1"/>
              </a:solidFill>
              <a:effectLst/>
              <a:latin typeface="+mn-lt"/>
              <a:ea typeface="+mn-ea"/>
              <a:cs typeface="+mn-cs"/>
            </a:endParaRPr>
          </a:p>
          <a:p>
            <a:pPr lvl="0">
              <a:spcBef>
                <a:spcPts val="0"/>
              </a:spcBef>
              <a:buNone/>
            </a:pPr>
            <a:r>
              <a:rPr lang="en-US" sz="1100" b="0" i="0" kern="1200" baseline="0" dirty="0" smtClean="0">
                <a:solidFill>
                  <a:schemeClr val="tx1"/>
                </a:solidFill>
                <a:effectLst/>
                <a:latin typeface="+mn-lt"/>
                <a:ea typeface="+mn-ea"/>
                <a:cs typeface="+mn-cs"/>
              </a:rPr>
              <a:t>Speaking of, </a:t>
            </a:r>
            <a:r>
              <a:rPr lang="en-US" sz="1100" b="0" i="0" kern="1200" dirty="0" smtClean="0">
                <a:solidFill>
                  <a:schemeClr val="tx1"/>
                </a:solidFill>
                <a:effectLst/>
                <a:latin typeface="+mn-lt"/>
                <a:ea typeface="+mn-ea"/>
                <a:cs typeface="+mn-cs"/>
              </a:rPr>
              <a:t>Cassandra writes are first written to the </a:t>
            </a:r>
            <a:r>
              <a:rPr lang="en-US" sz="1100" b="0" i="0" u="none" strike="noStrike" kern="1200" dirty="0" smtClean="0">
                <a:solidFill>
                  <a:schemeClr val="tx1"/>
                </a:solidFill>
                <a:effectLst/>
                <a:latin typeface="+mn-lt"/>
                <a:ea typeface="+mn-ea"/>
                <a:cs typeface="+mn-cs"/>
              </a:rPr>
              <a:t>immutable</a:t>
            </a:r>
            <a:r>
              <a:rPr lang="en-US" sz="1100" b="0" i="0" u="none" strike="noStrike" kern="1200" baseline="0" dirty="0" smtClean="0">
                <a:solidFill>
                  <a:schemeClr val="tx1"/>
                </a:solidFill>
                <a:effectLst/>
                <a:latin typeface="+mn-lt"/>
                <a:ea typeface="+mn-ea"/>
                <a:cs typeface="+mn-cs"/>
              </a:rPr>
              <a:t> append-only commit log</a:t>
            </a:r>
            <a:r>
              <a:rPr lang="en-US" sz="1100" b="0" i="0" kern="1200" dirty="0" smtClean="0">
                <a:solidFill>
                  <a:schemeClr val="tx1"/>
                </a:solidFill>
                <a:effectLst/>
                <a:latin typeface="+mn-lt"/>
                <a:ea typeface="+mn-ea"/>
                <a:cs typeface="+mn-cs"/>
              </a:rPr>
              <a:t>, and then to a per-</a:t>
            </a:r>
            <a:r>
              <a:rPr lang="en-US" sz="1100" b="0" i="0" kern="1200" dirty="0" err="1" smtClean="0">
                <a:solidFill>
                  <a:schemeClr val="tx1"/>
                </a:solidFill>
                <a:effectLst/>
                <a:latin typeface="+mn-lt"/>
                <a:ea typeface="+mn-ea"/>
                <a:cs typeface="+mn-cs"/>
              </a:rPr>
              <a:t>ColumnFamily</a:t>
            </a:r>
            <a:r>
              <a:rPr lang="en-US" sz="1100" b="0" i="0" kern="1200" dirty="0" smtClean="0">
                <a:solidFill>
                  <a:schemeClr val="tx1"/>
                </a:solidFill>
                <a:effectLst/>
                <a:latin typeface="+mn-lt"/>
                <a:ea typeface="+mn-ea"/>
                <a:cs typeface="+mn-cs"/>
              </a:rPr>
              <a:t> structure </a:t>
            </a:r>
            <a:r>
              <a:rPr lang="en-US" sz="1100" b="0" i="0" kern="1200" dirty="0" err="1" smtClean="0">
                <a:solidFill>
                  <a:schemeClr val="tx1"/>
                </a:solidFill>
                <a:effectLst/>
                <a:latin typeface="+mn-lt"/>
                <a:ea typeface="+mn-ea"/>
                <a:cs typeface="+mn-cs"/>
              </a:rPr>
              <a:t>Memtable</a:t>
            </a:r>
            <a:r>
              <a:rPr lang="en-US" sz="1100" b="0" i="0" kern="1200" dirty="0" smtClean="0">
                <a:solidFill>
                  <a:schemeClr val="tx1"/>
                </a:solidFill>
                <a:effectLst/>
                <a:latin typeface="+mn-lt"/>
                <a:ea typeface="+mn-ea"/>
                <a:cs typeface="+mn-cs"/>
              </a:rPr>
              <a:t>, which,</a:t>
            </a:r>
            <a:r>
              <a:rPr lang="en-US" sz="1100" b="0" i="0" kern="1200" baseline="0" dirty="0" smtClean="0">
                <a:solidFill>
                  <a:schemeClr val="tx1"/>
                </a:solidFill>
                <a:effectLst/>
                <a:latin typeface="+mn-lt"/>
                <a:ea typeface="+mn-ea"/>
                <a:cs typeface="+mn-cs"/>
              </a:rPr>
              <a:t> as you might have guessed, is in RAM</a:t>
            </a:r>
            <a:r>
              <a:rPr lang="en-US" sz="1100" b="0" i="0" kern="1200" dirty="0" smtClean="0">
                <a:solidFill>
                  <a:schemeClr val="tx1"/>
                </a:solidFill>
                <a:effectLst/>
                <a:latin typeface="+mn-lt"/>
                <a:ea typeface="+mn-ea"/>
                <a:cs typeface="+mn-cs"/>
              </a:rPr>
              <a:t>. When the </a:t>
            </a:r>
            <a:r>
              <a:rPr lang="en-US" sz="1100" b="0" i="0" kern="1200" dirty="0" err="1" smtClean="0">
                <a:solidFill>
                  <a:schemeClr val="tx1"/>
                </a:solidFill>
                <a:effectLst/>
                <a:latin typeface="+mn-lt"/>
                <a:ea typeface="+mn-ea"/>
                <a:cs typeface="+mn-cs"/>
              </a:rPr>
              <a:t>Memtable</a:t>
            </a:r>
            <a:r>
              <a:rPr lang="en-US" sz="1100" b="0" i="0" kern="1200" dirty="0" smtClean="0">
                <a:solidFill>
                  <a:schemeClr val="tx1"/>
                </a:solidFill>
                <a:effectLst/>
                <a:latin typeface="+mn-lt"/>
                <a:ea typeface="+mn-ea"/>
                <a:cs typeface="+mn-cs"/>
              </a:rPr>
              <a:t> is full</a:t>
            </a:r>
            <a:r>
              <a:rPr lang="en-US" sz="1100" b="0" i="0" kern="1200" baseline="0" dirty="0" smtClean="0">
                <a:solidFill>
                  <a:schemeClr val="tx1"/>
                </a:solidFill>
                <a:effectLst/>
                <a:latin typeface="+mn-lt"/>
                <a:ea typeface="+mn-ea"/>
                <a:cs typeface="+mn-cs"/>
              </a:rPr>
              <a:t> – it is flushed to the disk and stored in a SSTable file. Periodically, SSTable files on disk are compacted to a single, bigger SSTable file.</a:t>
            </a:r>
          </a:p>
          <a:p>
            <a:pPr lvl="0">
              <a:spcBef>
                <a:spcPts val="0"/>
              </a:spcBef>
              <a:buNone/>
            </a:pPr>
            <a:endParaRPr lang="en-US" sz="1100" b="0" i="0" kern="1200" baseline="0" dirty="0" smtClean="0">
              <a:solidFill>
                <a:schemeClr val="tx1"/>
              </a:solidFill>
              <a:effectLst/>
              <a:latin typeface="+mn-lt"/>
              <a:ea typeface="+mn-ea"/>
              <a:cs typeface="+mn-cs"/>
            </a:endParaRPr>
          </a:p>
          <a:p>
            <a:pPr lvl="0">
              <a:spcBef>
                <a:spcPts val="0"/>
              </a:spcBef>
              <a:buNone/>
            </a:pPr>
            <a:r>
              <a:rPr lang="en-US" sz="1100" b="0" i="0" kern="1200" baseline="0" dirty="0" smtClean="0">
                <a:solidFill>
                  <a:schemeClr val="tx1"/>
                </a:solidFill>
                <a:effectLst/>
                <a:latin typeface="+mn-lt"/>
                <a:ea typeface="+mn-ea"/>
                <a:cs typeface="+mn-cs"/>
              </a:rPr>
              <a:t>You can also group the nodes into several racks and data centers to add more fault tolerance or geographical optimizations.\</a:t>
            </a:r>
            <a:endParaRPr lang="en-US" baseline="0" dirty="0" smtClean="0"/>
          </a:p>
          <a:p>
            <a:pPr lvl="0">
              <a:spcBef>
                <a:spcPts val="0"/>
              </a:spcBef>
              <a:buNone/>
            </a:pPr>
            <a:endParaRPr dirty="0"/>
          </a:p>
        </p:txBody>
      </p:sp>
    </p:spTree>
    <p:extLst>
      <p:ext uri="{BB962C8B-B14F-4D97-AF65-F5344CB8AC3E}">
        <p14:creationId xmlns:p14="http://schemas.microsoft.com/office/powerpoint/2010/main" val="1881344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100" b="0" i="0" kern="1200" dirty="0" smtClean="0">
                <a:solidFill>
                  <a:schemeClr val="tx1"/>
                </a:solidFill>
                <a:effectLst/>
                <a:latin typeface="+mn-lt"/>
                <a:ea typeface="+mn-ea"/>
                <a:cs typeface="+mn-cs"/>
              </a:rPr>
              <a:t>If in relational databases the goal of the primary key is to provide uniqueness, in Cassandra the primary key serves two purposes: uniqueness and satisfaction of the table's queries. </a:t>
            </a: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Therefore, the data modeling process differs from the one we are using in the relational world. </a:t>
            </a: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As a first rule of any good architecture, we</a:t>
            </a:r>
            <a:r>
              <a:rPr lang="en-US" sz="1100" b="0" i="0" kern="1200" baseline="0" dirty="0" smtClean="0">
                <a:solidFill>
                  <a:schemeClr val="tx1"/>
                </a:solidFill>
                <a:effectLst/>
                <a:latin typeface="+mn-lt"/>
                <a:ea typeface="+mn-ea"/>
                <a:cs typeface="+mn-cs"/>
              </a:rPr>
              <a:t> create the conceptual data model first, it is independent of any technology.</a:t>
            </a:r>
          </a:p>
          <a:p>
            <a:pPr lvl="0">
              <a:spcBef>
                <a:spcPts val="0"/>
              </a:spcBef>
              <a:buNone/>
            </a:pPr>
            <a:endParaRPr lang="en-US" sz="1100" b="0" i="0" kern="1200" baseline="0" dirty="0" smtClean="0">
              <a:solidFill>
                <a:schemeClr val="tx1"/>
              </a:solidFill>
              <a:effectLst/>
              <a:latin typeface="+mn-lt"/>
              <a:ea typeface="+mn-ea"/>
              <a:cs typeface="+mn-cs"/>
            </a:endParaRPr>
          </a:p>
          <a:p>
            <a:pPr lvl="0">
              <a:spcBef>
                <a:spcPts val="0"/>
              </a:spcBef>
              <a:buNone/>
            </a:pPr>
            <a:r>
              <a:rPr lang="en-US" sz="1100" b="0" i="0" kern="1200" baseline="0" dirty="0" smtClean="0">
                <a:solidFill>
                  <a:schemeClr val="tx1"/>
                </a:solidFill>
                <a:effectLst/>
                <a:latin typeface="+mn-lt"/>
                <a:ea typeface="+mn-ea"/>
                <a:cs typeface="+mn-cs"/>
              </a:rPr>
              <a:t>Then, </a:t>
            </a:r>
            <a:r>
              <a:rPr lang="en-US" sz="1100" b="0" i="0" kern="1200" dirty="0" smtClean="0">
                <a:solidFill>
                  <a:schemeClr val="tx1"/>
                </a:solidFill>
                <a:effectLst/>
                <a:latin typeface="+mn-lt"/>
                <a:ea typeface="+mn-ea"/>
                <a:cs typeface="+mn-cs"/>
              </a:rPr>
              <a:t>working with RDBMS we create tables for entities and for many-to-many relationships, following the rules of normalization. We save some space by normalizing our data model, but to query data we perform a lot of joins, which are very expensive resulting in the fact that latency sucks. The problem of RDBMS is also the known issues and complexity of scalability when your data becomes really big. Relational systems trade-off low latency and the ease of scalability for saving the disk space and providing consistent transactions. </a:t>
            </a: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With Cassandra you get a very low latency and decent scalability, but it will utilize more disk space because of it's data storage approach. </a:t>
            </a: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As I have mentioned, it stores data with the same partition</a:t>
            </a:r>
            <a:r>
              <a:rPr lang="en-US" sz="1100" b="0" i="0" kern="1200" baseline="0" dirty="0" smtClean="0">
                <a:solidFill>
                  <a:schemeClr val="tx1"/>
                </a:solidFill>
                <a:effectLst/>
                <a:latin typeface="+mn-lt"/>
                <a:ea typeface="+mn-ea"/>
                <a:cs typeface="+mn-cs"/>
              </a:rPr>
              <a:t> key on disk together, physically. All queries are fast when you query by partition key.</a:t>
            </a:r>
          </a:p>
          <a:p>
            <a:pPr lvl="0">
              <a:spcBef>
                <a:spcPts val="0"/>
              </a:spcBef>
              <a:buNone/>
            </a:pPr>
            <a:r>
              <a:rPr lang="en-US" sz="1100" b="0" i="0" kern="1200" baseline="0" dirty="0" smtClean="0">
                <a:solidFill>
                  <a:schemeClr val="tx1"/>
                </a:solidFill>
                <a:effectLst/>
                <a:latin typeface="+mn-lt"/>
                <a:ea typeface="+mn-ea"/>
                <a:cs typeface="+mn-cs"/>
              </a:rPr>
              <a:t>When building data models think about what you want to DO with your data, and then create tables optimized for that.</a:t>
            </a:r>
            <a:endParaRPr lang="en-US" sz="1100" b="0" i="0" kern="1200" dirty="0" smtClean="0">
              <a:solidFill>
                <a:schemeClr val="tx1"/>
              </a:solidFill>
              <a:effectLst/>
              <a:latin typeface="+mn-lt"/>
              <a:ea typeface="+mn-ea"/>
              <a:cs typeface="+mn-cs"/>
            </a:endParaRPr>
          </a:p>
          <a:p>
            <a:pPr lvl="0">
              <a:spcBef>
                <a:spcPts val="0"/>
              </a:spcBef>
              <a:buNone/>
            </a:pPr>
            <a:endParaRPr lang="en-US" sz="1100" b="0" i="0" kern="1200" dirty="0" smtClean="0">
              <a:solidFill>
                <a:schemeClr val="tx1"/>
              </a:solidFill>
              <a:effectLst/>
              <a:latin typeface="+mn-lt"/>
              <a:ea typeface="+mn-ea"/>
              <a:cs typeface="+mn-cs"/>
            </a:endParaRPr>
          </a:p>
          <a:p>
            <a:pPr lvl="0">
              <a:spcBef>
                <a:spcPts val="0"/>
              </a:spcBef>
              <a:buNone/>
            </a:pPr>
            <a:r>
              <a:rPr lang="en-US" sz="1100" b="0" i="0" kern="1200" dirty="0" smtClean="0">
                <a:solidFill>
                  <a:schemeClr val="tx1"/>
                </a:solidFill>
                <a:effectLst/>
                <a:latin typeface="+mn-lt"/>
                <a:ea typeface="+mn-ea"/>
                <a:cs typeface="+mn-cs"/>
              </a:rPr>
              <a:t>There is no right and wrong, you just choose what is more critical for you - fast response and scalability or disk space and transactions.</a:t>
            </a:r>
            <a:endParaRPr dirty="0"/>
          </a:p>
        </p:txBody>
      </p:sp>
    </p:spTree>
    <p:extLst>
      <p:ext uri="{BB962C8B-B14F-4D97-AF65-F5344CB8AC3E}">
        <p14:creationId xmlns:p14="http://schemas.microsoft.com/office/powerpoint/2010/main" val="69987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64350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319175" y="2876425"/>
            <a:ext cx="6680399" cy="1546500"/>
          </a:xfrm>
          <a:prstGeom prst="rect">
            <a:avLst/>
          </a:prstGeom>
        </p:spPr>
        <p:txBody>
          <a:bodyPr lIns="91425" tIns="91425" rIns="91425" bIns="91425" anchor="t"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cxnSp>
        <p:nvCxnSpPr>
          <p:cNvPr id="10" name="Shape 10"/>
          <p:cNvCxnSpPr>
            <a:stCxn id="11" idx="4"/>
          </p:cNvCxnSpPr>
          <p:nvPr/>
        </p:nvCxnSpPr>
        <p:spPr>
          <a:xfrm>
            <a:off x="903750" y="3563700"/>
            <a:ext cx="0" cy="3294300"/>
          </a:xfrm>
          <a:prstGeom prst="straightConnector1">
            <a:avLst/>
          </a:prstGeom>
          <a:noFill/>
          <a:ln w="9525" cap="flat" cmpd="sng">
            <a:solidFill>
              <a:srgbClr val="999FA9"/>
            </a:solidFill>
            <a:prstDash val="solid"/>
            <a:round/>
            <a:headEnd type="none" w="lg" len="lg"/>
            <a:tailEnd type="none" w="lg" len="lg"/>
          </a:ln>
        </p:spPr>
      </p:cxnSp>
      <p:sp>
        <p:nvSpPr>
          <p:cNvPr id="11" name="Shape 11"/>
          <p:cNvSpPr/>
          <p:nvPr/>
        </p:nvSpPr>
        <p:spPr>
          <a:xfrm>
            <a:off x="769050" y="3294300"/>
            <a:ext cx="269400" cy="2694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1530175" y="3077050"/>
            <a:ext cx="6767100" cy="709799"/>
          </a:xfrm>
          <a:prstGeom prst="rect">
            <a:avLst/>
          </a:prstGeom>
        </p:spPr>
        <p:txBody>
          <a:bodyPr lIns="91425" tIns="91425" rIns="91425" bIns="91425" anchor="ctr" anchorCtr="0"/>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endParaRPr/>
          </a:p>
        </p:txBody>
      </p:sp>
      <p:sp>
        <p:nvSpPr>
          <p:cNvPr id="14" name="Shape 14"/>
          <p:cNvSpPr txBox="1">
            <a:spLocks noGrp="1"/>
          </p:cNvSpPr>
          <p:nvPr>
            <p:ph type="subTitle" idx="1"/>
          </p:nvPr>
        </p:nvSpPr>
        <p:spPr>
          <a:xfrm>
            <a:off x="1530175" y="3710550"/>
            <a:ext cx="6927899" cy="470700"/>
          </a:xfrm>
          <a:prstGeom prst="rect">
            <a:avLst/>
          </a:prstGeom>
        </p:spPr>
        <p:txBody>
          <a:bodyPr lIns="91425" tIns="91425" rIns="91425" bIns="91425" anchor="t" anchorCtr="0"/>
          <a:lstStyle>
            <a:lvl1pPr lvl="0" rtl="0">
              <a:spcBef>
                <a:spcPts val="0"/>
              </a:spcBef>
              <a:buSzPct val="100000"/>
              <a:buNone/>
              <a:defRPr sz="1800"/>
            </a:lvl1pPr>
            <a:lvl2pPr lvl="1" rtl="0">
              <a:spcBef>
                <a:spcPts val="0"/>
              </a:spcBef>
              <a:buSzPct val="100000"/>
              <a:buNone/>
              <a:defRPr sz="1800"/>
            </a:lvl2pPr>
            <a:lvl3pPr lvl="2" rtl="0">
              <a:spcBef>
                <a:spcPts val="0"/>
              </a:spcBef>
              <a:buSzPct val="100000"/>
              <a:buNone/>
              <a:defRPr sz="1800"/>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cxnSp>
        <p:nvCxnSpPr>
          <p:cNvPr id="15" name="Shape 15"/>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16" name="Shape 16"/>
          <p:cNvSpPr/>
          <p:nvPr/>
        </p:nvSpPr>
        <p:spPr>
          <a:xfrm>
            <a:off x="493600" y="3018850"/>
            <a:ext cx="820200" cy="82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7"/>
        <p:cNvGrpSpPr/>
        <p:nvPr/>
      </p:nvGrpSpPr>
      <p:grpSpPr>
        <a:xfrm>
          <a:off x="0" y="0"/>
          <a:ext cx="0" cy="0"/>
          <a:chOff x="0" y="0"/>
          <a:chExt cx="0" cy="0"/>
        </a:xfrm>
      </p:grpSpPr>
      <p:sp>
        <p:nvSpPr>
          <p:cNvPr id="18" name="Shape 18"/>
          <p:cNvSpPr txBox="1">
            <a:spLocks noGrp="1"/>
          </p:cNvSpPr>
          <p:nvPr>
            <p:ph type="body" idx="1"/>
          </p:nvPr>
        </p:nvSpPr>
        <p:spPr>
          <a:xfrm>
            <a:off x="1633225" y="2882400"/>
            <a:ext cx="6700500" cy="1093199"/>
          </a:xfrm>
          <a:prstGeom prst="rect">
            <a:avLst/>
          </a:prstGeom>
        </p:spPr>
        <p:txBody>
          <a:bodyPr lIns="91425" tIns="91425" rIns="91425" bIns="91425" anchor="ctr" anchorCtr="0"/>
          <a:lstStyle>
            <a:lvl1pPr lvl="0" rtl="0">
              <a:spcBef>
                <a:spcPts val="0"/>
              </a:spcBef>
              <a:buClr>
                <a:srgbClr val="39C0BA"/>
              </a:buClr>
              <a:buSzPct val="100000"/>
              <a:defRPr sz="2800" i="1">
                <a:solidFill>
                  <a:srgbClr val="39C0BA"/>
                </a:solidFill>
              </a:defRPr>
            </a:lvl1pPr>
            <a:lvl2pPr lvl="1" rtl="0">
              <a:spcBef>
                <a:spcPts val="0"/>
              </a:spcBef>
              <a:buClr>
                <a:srgbClr val="39C0BA"/>
              </a:buClr>
              <a:buSzPct val="100000"/>
              <a:defRPr sz="2800" i="1">
                <a:solidFill>
                  <a:srgbClr val="39C0BA"/>
                </a:solidFill>
              </a:defRPr>
            </a:lvl2pPr>
            <a:lvl3pPr lvl="2" rtl="0">
              <a:spcBef>
                <a:spcPts val="0"/>
              </a:spcBef>
              <a:buClr>
                <a:srgbClr val="39C0BA"/>
              </a:buClr>
              <a:buSzPct val="100000"/>
              <a:defRPr sz="2800" i="1">
                <a:solidFill>
                  <a:srgbClr val="39C0BA"/>
                </a:solidFill>
              </a:defRPr>
            </a:lvl3pPr>
            <a:lvl4pPr lvl="3" rtl="0">
              <a:spcBef>
                <a:spcPts val="0"/>
              </a:spcBef>
              <a:buClr>
                <a:srgbClr val="39C0BA"/>
              </a:buClr>
              <a:buSzPct val="100000"/>
              <a:defRPr sz="2800" i="1">
                <a:solidFill>
                  <a:srgbClr val="39C0BA"/>
                </a:solidFill>
              </a:defRPr>
            </a:lvl4pPr>
            <a:lvl5pPr lvl="4" rtl="0">
              <a:spcBef>
                <a:spcPts val="0"/>
              </a:spcBef>
              <a:buClr>
                <a:srgbClr val="39C0BA"/>
              </a:buClr>
              <a:buSzPct val="100000"/>
              <a:defRPr sz="2800" i="1">
                <a:solidFill>
                  <a:srgbClr val="39C0BA"/>
                </a:solidFill>
              </a:defRPr>
            </a:lvl5pPr>
            <a:lvl6pPr lvl="5" rtl="0">
              <a:spcBef>
                <a:spcPts val="0"/>
              </a:spcBef>
              <a:buClr>
                <a:srgbClr val="39C0BA"/>
              </a:buClr>
              <a:buSzPct val="100000"/>
              <a:defRPr sz="2800" i="1">
                <a:solidFill>
                  <a:srgbClr val="39C0BA"/>
                </a:solidFill>
              </a:defRPr>
            </a:lvl6pPr>
            <a:lvl7pPr lvl="6" rtl="0">
              <a:spcBef>
                <a:spcPts val="0"/>
              </a:spcBef>
              <a:buClr>
                <a:srgbClr val="39C0BA"/>
              </a:buClr>
              <a:buSzPct val="100000"/>
              <a:defRPr sz="2800" i="1">
                <a:solidFill>
                  <a:srgbClr val="39C0BA"/>
                </a:solidFill>
              </a:defRPr>
            </a:lvl7pPr>
            <a:lvl8pPr lvl="7" rtl="0">
              <a:spcBef>
                <a:spcPts val="0"/>
              </a:spcBef>
              <a:buClr>
                <a:srgbClr val="39C0BA"/>
              </a:buClr>
              <a:buSzPct val="100000"/>
              <a:defRPr sz="2800" i="1">
                <a:solidFill>
                  <a:srgbClr val="39C0BA"/>
                </a:solidFill>
              </a:defRPr>
            </a:lvl8pPr>
            <a:lvl9pPr lvl="8">
              <a:spcBef>
                <a:spcPts val="0"/>
              </a:spcBef>
              <a:buClr>
                <a:srgbClr val="39C0BA"/>
              </a:buClr>
              <a:buSzPct val="100000"/>
              <a:defRPr sz="2800" i="1">
                <a:solidFill>
                  <a:srgbClr val="39C0BA"/>
                </a:solidFill>
              </a:defRPr>
            </a:lvl9pPr>
          </a:lstStyle>
          <a:p>
            <a:endParaRPr/>
          </a:p>
        </p:txBody>
      </p:sp>
      <p:cxnSp>
        <p:nvCxnSpPr>
          <p:cNvPr id="19" name="Shape 19"/>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20" name="Shape 20"/>
          <p:cNvSpPr/>
          <p:nvPr/>
        </p:nvSpPr>
        <p:spPr>
          <a:xfrm>
            <a:off x="493600" y="3018850"/>
            <a:ext cx="820200" cy="8202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21"/>
          <p:cNvSpPr txBox="1"/>
          <p:nvPr/>
        </p:nvSpPr>
        <p:spPr>
          <a:xfrm>
            <a:off x="208000" y="3096171"/>
            <a:ext cx="1306200" cy="871499"/>
          </a:xfrm>
          <a:prstGeom prst="rect">
            <a:avLst/>
          </a:prstGeom>
          <a:noFill/>
          <a:ln>
            <a:noFill/>
          </a:ln>
        </p:spPr>
        <p:txBody>
          <a:bodyPr lIns="91425" tIns="91425" rIns="91425" bIns="91425" anchor="t" anchorCtr="0">
            <a:noAutofit/>
          </a:bodyPr>
          <a:lstStyle/>
          <a:p>
            <a:pPr lvl="0" algn="ctr" rtl="0">
              <a:spcBef>
                <a:spcPts val="0"/>
              </a:spcBef>
              <a:buNone/>
            </a:pPr>
            <a:r>
              <a:rPr lang="en" sz="4800" b="1">
                <a:solidFill>
                  <a:srgbClr val="39C0BA"/>
                </a:solidFill>
                <a:latin typeface="Quicksand"/>
                <a:ea typeface="Quicksand"/>
                <a:cs typeface="Quicksand"/>
                <a:sym typeface="Quicksand"/>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2"/>
        <p:cNvGrpSpPr/>
        <p:nvPr/>
      </p:nvGrpSpPr>
      <p:grpSpPr>
        <a:xfrm>
          <a:off x="0" y="0"/>
          <a:ext cx="0" cy="0"/>
          <a:chOff x="0" y="0"/>
          <a:chExt cx="0" cy="0"/>
        </a:xfrm>
      </p:grpSpPr>
      <p:cxnSp>
        <p:nvCxnSpPr>
          <p:cNvPr id="23" name="Shape 23"/>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24" name="Shape 24"/>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25"/>
          <p:cNvSpPr/>
          <p:nvPr/>
        </p:nvSpPr>
        <p:spPr>
          <a:xfrm>
            <a:off x="769050" y="1861900"/>
            <a:ext cx="269400" cy="2694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26"/>
          <p:cNvSpPr txBox="1">
            <a:spLocks noGrp="1"/>
          </p:cNvSpPr>
          <p:nvPr>
            <p:ph type="title"/>
          </p:nvPr>
        </p:nvSpPr>
        <p:spPr>
          <a:xfrm>
            <a:off x="1165475" y="665975"/>
            <a:ext cx="6858000" cy="459900"/>
          </a:xfrm>
          <a:prstGeom prst="rect">
            <a:avLst/>
          </a:prstGeom>
        </p:spPr>
        <p:txBody>
          <a:bodyPr lIns="91425" tIns="91425" rIns="91425" bIns="91425" anchor="b" anchorCtr="0"/>
          <a:lstStyle>
            <a:lvl1pPr lvl="0"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1pPr>
            <a:lvl2pPr lvl="1"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2pPr>
            <a:lvl3pPr lvl="2"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3pPr>
            <a:lvl4pPr lvl="3"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4pPr>
            <a:lvl5pPr lvl="4"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5pPr>
            <a:lvl6pPr lvl="5"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6pPr>
            <a:lvl7pPr lvl="6"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7pPr>
            <a:lvl8pPr lvl="7"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8pPr>
            <a:lvl9pPr lvl="8" rtl="0">
              <a:spcBef>
                <a:spcPts val="0"/>
              </a:spcBef>
              <a:buClr>
                <a:srgbClr val="39C0BA"/>
              </a:buClr>
              <a:buSzPct val="100000"/>
              <a:buFont typeface="Quicksand"/>
              <a:buNone/>
              <a:defRPr sz="1800">
                <a:solidFill>
                  <a:srgbClr val="39C0BA"/>
                </a:solidFill>
                <a:latin typeface="Quicksand"/>
                <a:ea typeface="Quicksand"/>
                <a:cs typeface="Quicksand"/>
                <a:sym typeface="Quicksand"/>
              </a:defRPr>
            </a:lvl9pPr>
          </a:lstStyle>
          <a:p>
            <a:endParaRPr/>
          </a:p>
        </p:txBody>
      </p:sp>
      <p:sp>
        <p:nvSpPr>
          <p:cNvPr id="27" name="Shape 27"/>
          <p:cNvSpPr txBox="1">
            <a:spLocks noGrp="1"/>
          </p:cNvSpPr>
          <p:nvPr>
            <p:ph type="body" idx="1"/>
          </p:nvPr>
        </p:nvSpPr>
        <p:spPr>
          <a:xfrm>
            <a:off x="1165497" y="1600200"/>
            <a:ext cx="6858000" cy="4967700"/>
          </a:xfrm>
          <a:prstGeom prst="rect">
            <a:avLst/>
          </a:prstGeom>
        </p:spPr>
        <p:txBody>
          <a:bodyPr lIns="91425" tIns="91425" rIns="91425" bIns="91425" anchor="t" anchorCtr="0"/>
          <a:lstStyle>
            <a:lvl1pPr lvl="0" rtl="0">
              <a:spcBef>
                <a:spcPts val="600"/>
              </a:spcBef>
              <a:buClr>
                <a:srgbClr val="F3F3F3"/>
              </a:buClr>
              <a:buSzPct val="100000"/>
              <a:buFont typeface="Quicksand"/>
              <a:buChar char="◦"/>
              <a:defRPr sz="3000">
                <a:solidFill>
                  <a:srgbClr val="F3F3F3"/>
                </a:solidFill>
                <a:latin typeface="Quicksand"/>
                <a:ea typeface="Quicksand"/>
                <a:cs typeface="Quicksand"/>
                <a:sym typeface="Quicksand"/>
              </a:defRPr>
            </a:lvl1pPr>
            <a:lvl2pPr lvl="1" rtl="0">
              <a:spcBef>
                <a:spcPts val="480"/>
              </a:spcBef>
              <a:buClr>
                <a:srgbClr val="F3F3F3"/>
              </a:buClr>
              <a:buSzPct val="100000"/>
              <a:buFont typeface="Quicksand"/>
              <a:buChar char="▫"/>
              <a:defRPr sz="2400">
                <a:solidFill>
                  <a:srgbClr val="F3F3F3"/>
                </a:solidFill>
                <a:latin typeface="Quicksand"/>
                <a:ea typeface="Quicksand"/>
                <a:cs typeface="Quicksand"/>
                <a:sym typeface="Quicksand"/>
              </a:defRPr>
            </a:lvl2pPr>
            <a:lvl3pPr lvl="2" rtl="0">
              <a:spcBef>
                <a:spcPts val="480"/>
              </a:spcBef>
              <a:buClr>
                <a:srgbClr val="F3F3F3"/>
              </a:buClr>
              <a:buSzPct val="100000"/>
              <a:buFont typeface="Quicksand"/>
              <a:defRPr sz="2400">
                <a:solidFill>
                  <a:srgbClr val="F3F3F3"/>
                </a:solidFill>
                <a:latin typeface="Quicksand"/>
                <a:ea typeface="Quicksand"/>
                <a:cs typeface="Quicksand"/>
                <a:sym typeface="Quicksand"/>
              </a:defRPr>
            </a:lvl3pPr>
            <a:lvl4pPr lvl="3" rtl="0">
              <a:spcBef>
                <a:spcPts val="360"/>
              </a:spcBef>
              <a:buClr>
                <a:srgbClr val="F3F3F3"/>
              </a:buClr>
              <a:buSzPct val="100000"/>
              <a:buFont typeface="Quicksand"/>
              <a:defRPr sz="1800">
                <a:solidFill>
                  <a:srgbClr val="F3F3F3"/>
                </a:solidFill>
                <a:latin typeface="Quicksand"/>
                <a:ea typeface="Quicksand"/>
                <a:cs typeface="Quicksand"/>
                <a:sym typeface="Quicksand"/>
              </a:defRPr>
            </a:lvl4pPr>
            <a:lvl5pPr lvl="4" rtl="0">
              <a:spcBef>
                <a:spcPts val="360"/>
              </a:spcBef>
              <a:buClr>
                <a:srgbClr val="F3F3F3"/>
              </a:buClr>
              <a:buSzPct val="100000"/>
              <a:buFont typeface="Quicksand"/>
              <a:defRPr sz="1800">
                <a:solidFill>
                  <a:srgbClr val="F3F3F3"/>
                </a:solidFill>
                <a:latin typeface="Quicksand"/>
                <a:ea typeface="Quicksand"/>
                <a:cs typeface="Quicksand"/>
                <a:sym typeface="Quicksand"/>
              </a:defRPr>
            </a:lvl5pPr>
            <a:lvl6pPr lvl="5" rtl="0">
              <a:spcBef>
                <a:spcPts val="360"/>
              </a:spcBef>
              <a:buClr>
                <a:srgbClr val="F3F3F3"/>
              </a:buClr>
              <a:buSzPct val="100000"/>
              <a:buFont typeface="Quicksand"/>
              <a:defRPr sz="1800">
                <a:solidFill>
                  <a:srgbClr val="F3F3F3"/>
                </a:solidFill>
                <a:latin typeface="Quicksand"/>
                <a:ea typeface="Quicksand"/>
                <a:cs typeface="Quicksand"/>
                <a:sym typeface="Quicksand"/>
              </a:defRPr>
            </a:lvl6pPr>
            <a:lvl7pPr lvl="6" rtl="0">
              <a:spcBef>
                <a:spcPts val="360"/>
              </a:spcBef>
              <a:buClr>
                <a:srgbClr val="F3F3F3"/>
              </a:buClr>
              <a:buSzPct val="100000"/>
              <a:buFont typeface="Quicksand"/>
              <a:defRPr sz="1800">
                <a:solidFill>
                  <a:srgbClr val="F3F3F3"/>
                </a:solidFill>
                <a:latin typeface="Quicksand"/>
                <a:ea typeface="Quicksand"/>
                <a:cs typeface="Quicksand"/>
                <a:sym typeface="Quicksand"/>
              </a:defRPr>
            </a:lvl7pPr>
            <a:lvl8pPr lvl="7" rtl="0">
              <a:spcBef>
                <a:spcPts val="360"/>
              </a:spcBef>
              <a:buClr>
                <a:srgbClr val="F3F3F3"/>
              </a:buClr>
              <a:buSzPct val="100000"/>
              <a:buFont typeface="Quicksand"/>
              <a:defRPr sz="1800">
                <a:solidFill>
                  <a:srgbClr val="F3F3F3"/>
                </a:solidFill>
                <a:latin typeface="Quicksand"/>
                <a:ea typeface="Quicksand"/>
                <a:cs typeface="Quicksand"/>
                <a:sym typeface="Quicksand"/>
              </a:defRPr>
            </a:lvl8pPr>
            <a:lvl9pPr lvl="8" rtl="0">
              <a:spcBef>
                <a:spcPts val="360"/>
              </a:spcBef>
              <a:buClr>
                <a:srgbClr val="F3F3F3"/>
              </a:buClr>
              <a:buSzPct val="100000"/>
              <a:buFont typeface="Quicksand"/>
              <a:defRPr sz="1800">
                <a:solidFill>
                  <a:srgbClr val="F3F3F3"/>
                </a:solidFill>
                <a:latin typeface="Quicksand"/>
                <a:ea typeface="Quicksand"/>
                <a:cs typeface="Quicksand"/>
                <a:sym typeface="Quicksan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165475" y="665975"/>
            <a:ext cx="6858000" cy="4599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1165474" y="1600200"/>
            <a:ext cx="3306900" cy="4967700"/>
          </a:xfrm>
          <a:prstGeom prst="rect">
            <a:avLst/>
          </a:prstGeom>
        </p:spPr>
        <p:txBody>
          <a:bodyPr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31" name="Shape 31"/>
          <p:cNvSpPr txBox="1">
            <a:spLocks noGrp="1"/>
          </p:cNvSpPr>
          <p:nvPr>
            <p:ph type="body" idx="2"/>
          </p:nvPr>
        </p:nvSpPr>
        <p:spPr>
          <a:xfrm>
            <a:off x="4671569" y="1600200"/>
            <a:ext cx="3306900" cy="4967700"/>
          </a:xfrm>
          <a:prstGeom prst="rect">
            <a:avLst/>
          </a:prstGeom>
        </p:spPr>
        <p:txBody>
          <a:bodyPr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cxnSp>
        <p:nvCxnSpPr>
          <p:cNvPr id="32" name="Shape 32"/>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33" name="Shape 33"/>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34"/>
          <p:cNvSpPr/>
          <p:nvPr/>
        </p:nvSpPr>
        <p:spPr>
          <a:xfrm>
            <a:off x="769050" y="1861900"/>
            <a:ext cx="269400" cy="2694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1165475" y="665975"/>
            <a:ext cx="6858000" cy="4599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7" name="Shape 37"/>
          <p:cNvSpPr txBox="1">
            <a:spLocks noGrp="1"/>
          </p:cNvSpPr>
          <p:nvPr>
            <p:ph type="body" idx="1"/>
          </p:nvPr>
        </p:nvSpPr>
        <p:spPr>
          <a:xfrm>
            <a:off x="1165475" y="1673975"/>
            <a:ext cx="2403599" cy="4893899"/>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38" name="Shape 38"/>
          <p:cNvSpPr txBox="1">
            <a:spLocks noGrp="1"/>
          </p:cNvSpPr>
          <p:nvPr>
            <p:ph type="body" idx="2"/>
          </p:nvPr>
        </p:nvSpPr>
        <p:spPr>
          <a:xfrm>
            <a:off x="3692249" y="1673975"/>
            <a:ext cx="2403599" cy="4893899"/>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39" name="Shape 39"/>
          <p:cNvSpPr txBox="1">
            <a:spLocks noGrp="1"/>
          </p:cNvSpPr>
          <p:nvPr>
            <p:ph type="body" idx="3"/>
          </p:nvPr>
        </p:nvSpPr>
        <p:spPr>
          <a:xfrm>
            <a:off x="6219023" y="1673975"/>
            <a:ext cx="2403599" cy="4893899"/>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cxnSp>
        <p:nvCxnSpPr>
          <p:cNvPr id="40" name="Shape 40"/>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41" name="Shape 41"/>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42"/>
          <p:cNvSpPr/>
          <p:nvPr/>
        </p:nvSpPr>
        <p:spPr>
          <a:xfrm>
            <a:off x="769050" y="1861900"/>
            <a:ext cx="269400" cy="2694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165475" y="665975"/>
            <a:ext cx="6858000" cy="4599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cxnSp>
        <p:nvCxnSpPr>
          <p:cNvPr id="45" name="Shape 45"/>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46" name="Shape 46"/>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cxnSp>
        <p:nvCxnSpPr>
          <p:cNvPr id="52" name="Shape 52"/>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53" name="Shape 53"/>
          <p:cNvSpPr/>
          <p:nvPr/>
        </p:nvSpPr>
        <p:spPr>
          <a:xfrm>
            <a:off x="808650" y="3333900"/>
            <a:ext cx="190200" cy="1902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key color">
    <p:bg>
      <p:bgPr>
        <a:solidFill>
          <a:srgbClr val="39C0BA"/>
        </a:solidFill>
        <a:effectLst/>
      </p:bgPr>
    </p:bg>
    <p:spTree>
      <p:nvGrpSpPr>
        <p:cNvPr id="1" name="Shape 54"/>
        <p:cNvGrpSpPr/>
        <p:nvPr/>
      </p:nvGrpSpPr>
      <p:grpSpPr>
        <a:xfrm>
          <a:off x="0" y="0"/>
          <a:ext cx="0" cy="0"/>
          <a:chOff x="0" y="0"/>
          <a:chExt cx="0" cy="0"/>
        </a:xfrm>
      </p:grpSpPr>
      <p:cxnSp>
        <p:nvCxnSpPr>
          <p:cNvPr id="55" name="Shape 55"/>
          <p:cNvCxnSpPr/>
          <p:nvPr/>
        </p:nvCxnSpPr>
        <p:spPr>
          <a:xfrm>
            <a:off x="903825" y="-7925"/>
            <a:ext cx="0" cy="6866100"/>
          </a:xfrm>
          <a:prstGeom prst="straightConnector1">
            <a:avLst/>
          </a:prstGeom>
          <a:noFill/>
          <a:ln w="9525" cap="flat" cmpd="sng">
            <a:solidFill>
              <a:srgbClr val="2E3037"/>
            </a:solidFill>
            <a:prstDash val="solid"/>
            <a:round/>
            <a:headEnd type="none" w="lg" len="lg"/>
            <a:tailEnd type="none" w="lg" len="lg"/>
          </a:ln>
        </p:spPr>
      </p:cxnSp>
      <p:sp>
        <p:nvSpPr>
          <p:cNvPr id="56" name="Shape 56"/>
          <p:cNvSpPr/>
          <p:nvPr/>
        </p:nvSpPr>
        <p:spPr>
          <a:xfrm>
            <a:off x="808650" y="3333900"/>
            <a:ext cx="190200" cy="190200"/>
          </a:xfrm>
          <a:prstGeom prst="ellipse">
            <a:avLst/>
          </a:prstGeom>
          <a:solidFill>
            <a:srgbClr val="39C0BA"/>
          </a:solidFill>
          <a:ln w="952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3037"/>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lstStyle>
            <a:lvl1pPr lvl="0">
              <a:spcBef>
                <a:spcPts val="0"/>
              </a:spcBef>
              <a:buClr>
                <a:srgbClr val="39C0BA"/>
              </a:buClr>
              <a:buSzPct val="100000"/>
              <a:buFont typeface="Quicksand"/>
              <a:buNone/>
              <a:defRPr sz="1800">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18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18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18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18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18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18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18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1800">
                <a:solidFill>
                  <a:srgbClr val="39C0BA"/>
                </a:solidFill>
                <a:latin typeface="Quicksand"/>
                <a:ea typeface="Quicksand"/>
                <a:cs typeface="Quicksand"/>
                <a:sym typeface="Quicksand"/>
              </a:defRPr>
            </a:lvl9pPr>
          </a:lstStyle>
          <a:p>
            <a:endParaRPr/>
          </a:p>
        </p:txBody>
      </p:sp>
      <p:sp>
        <p:nvSpPr>
          <p:cNvPr id="7" name="Shape 7"/>
          <p:cNvSpPr txBox="1">
            <a:spLocks noGrp="1"/>
          </p:cNvSpPr>
          <p:nvPr>
            <p:ph type="body" idx="1"/>
          </p:nvPr>
        </p:nvSpPr>
        <p:spPr>
          <a:xfrm>
            <a:off x="1165497" y="1600200"/>
            <a:ext cx="6858000" cy="4967700"/>
          </a:xfrm>
          <a:prstGeom prst="rect">
            <a:avLst/>
          </a:prstGeom>
          <a:noFill/>
          <a:ln>
            <a:noFill/>
          </a:ln>
        </p:spPr>
        <p:txBody>
          <a:bodyPr lIns="91425" tIns="91425" rIns="91425" bIns="91425" anchor="t" anchorCtr="0"/>
          <a:lstStyle>
            <a:lvl1pPr lvl="0">
              <a:spcBef>
                <a:spcPts val="600"/>
              </a:spcBef>
              <a:buClr>
                <a:srgbClr val="F3F3F3"/>
              </a:buClr>
              <a:buSzPct val="100000"/>
              <a:buFont typeface="Quicksand"/>
              <a:buChar char="◦"/>
              <a:defRPr sz="3000">
                <a:solidFill>
                  <a:srgbClr val="F3F3F3"/>
                </a:solidFill>
                <a:latin typeface="Quicksand"/>
                <a:ea typeface="Quicksand"/>
                <a:cs typeface="Quicksand"/>
                <a:sym typeface="Quicksand"/>
              </a:defRPr>
            </a:lvl1pPr>
            <a:lvl2pPr lvl="1">
              <a:spcBef>
                <a:spcPts val="480"/>
              </a:spcBef>
              <a:buClr>
                <a:srgbClr val="F3F3F3"/>
              </a:buClr>
              <a:buSzPct val="100000"/>
              <a:buFont typeface="Quicksand"/>
              <a:buChar char="▫"/>
              <a:defRPr sz="2400">
                <a:solidFill>
                  <a:srgbClr val="F3F3F3"/>
                </a:solidFill>
                <a:latin typeface="Quicksand"/>
                <a:ea typeface="Quicksand"/>
                <a:cs typeface="Quicksand"/>
                <a:sym typeface="Quicksand"/>
              </a:defRPr>
            </a:lvl2pPr>
            <a:lvl3pPr lvl="2">
              <a:spcBef>
                <a:spcPts val="480"/>
              </a:spcBef>
              <a:buClr>
                <a:srgbClr val="F3F3F3"/>
              </a:buClr>
              <a:buSzPct val="100000"/>
              <a:buFont typeface="Quicksand"/>
              <a:defRPr sz="2400">
                <a:solidFill>
                  <a:srgbClr val="F3F3F3"/>
                </a:solidFill>
                <a:latin typeface="Quicksand"/>
                <a:ea typeface="Quicksand"/>
                <a:cs typeface="Quicksand"/>
                <a:sym typeface="Quicksand"/>
              </a:defRPr>
            </a:lvl3pPr>
            <a:lvl4pPr lvl="3">
              <a:spcBef>
                <a:spcPts val="360"/>
              </a:spcBef>
              <a:buClr>
                <a:srgbClr val="F3F3F3"/>
              </a:buClr>
              <a:buSzPct val="100000"/>
              <a:buFont typeface="Quicksand"/>
              <a:defRPr sz="1800">
                <a:solidFill>
                  <a:srgbClr val="F3F3F3"/>
                </a:solidFill>
                <a:latin typeface="Quicksand"/>
                <a:ea typeface="Quicksand"/>
                <a:cs typeface="Quicksand"/>
                <a:sym typeface="Quicksand"/>
              </a:defRPr>
            </a:lvl4pPr>
            <a:lvl5pPr lvl="4">
              <a:spcBef>
                <a:spcPts val="360"/>
              </a:spcBef>
              <a:buClr>
                <a:srgbClr val="F3F3F3"/>
              </a:buClr>
              <a:buSzPct val="100000"/>
              <a:buFont typeface="Quicksand"/>
              <a:defRPr sz="1800">
                <a:solidFill>
                  <a:srgbClr val="F3F3F3"/>
                </a:solidFill>
                <a:latin typeface="Quicksand"/>
                <a:ea typeface="Quicksand"/>
                <a:cs typeface="Quicksand"/>
                <a:sym typeface="Quicksand"/>
              </a:defRPr>
            </a:lvl5pPr>
            <a:lvl6pPr lvl="5">
              <a:spcBef>
                <a:spcPts val="360"/>
              </a:spcBef>
              <a:buClr>
                <a:srgbClr val="F3F3F3"/>
              </a:buClr>
              <a:buSzPct val="100000"/>
              <a:buFont typeface="Quicksand"/>
              <a:defRPr sz="1800">
                <a:solidFill>
                  <a:srgbClr val="F3F3F3"/>
                </a:solidFill>
                <a:latin typeface="Quicksand"/>
                <a:ea typeface="Quicksand"/>
                <a:cs typeface="Quicksand"/>
                <a:sym typeface="Quicksand"/>
              </a:defRPr>
            </a:lvl6pPr>
            <a:lvl7pPr lvl="6">
              <a:spcBef>
                <a:spcPts val="360"/>
              </a:spcBef>
              <a:buClr>
                <a:srgbClr val="F3F3F3"/>
              </a:buClr>
              <a:buSzPct val="100000"/>
              <a:buFont typeface="Quicksand"/>
              <a:defRPr sz="1800">
                <a:solidFill>
                  <a:srgbClr val="F3F3F3"/>
                </a:solidFill>
                <a:latin typeface="Quicksand"/>
                <a:ea typeface="Quicksand"/>
                <a:cs typeface="Quicksand"/>
                <a:sym typeface="Quicksand"/>
              </a:defRPr>
            </a:lvl7pPr>
            <a:lvl8pPr lvl="7">
              <a:spcBef>
                <a:spcPts val="360"/>
              </a:spcBef>
              <a:buClr>
                <a:srgbClr val="F3F3F3"/>
              </a:buClr>
              <a:buSzPct val="100000"/>
              <a:buFont typeface="Quicksand"/>
              <a:defRPr sz="1800">
                <a:solidFill>
                  <a:srgbClr val="F3F3F3"/>
                </a:solidFill>
                <a:latin typeface="Quicksand"/>
                <a:ea typeface="Quicksand"/>
                <a:cs typeface="Quicksand"/>
                <a:sym typeface="Quicksand"/>
              </a:defRPr>
            </a:lvl8pPr>
            <a:lvl9pPr lvl="8">
              <a:spcBef>
                <a:spcPts val="360"/>
              </a:spcBef>
              <a:buClr>
                <a:srgbClr val="F3F3F3"/>
              </a:buClr>
              <a:buSzPct val="100000"/>
              <a:buFont typeface="Quicksand"/>
              <a:defRPr sz="1800">
                <a:solidFill>
                  <a:srgbClr val="F3F3F3"/>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7.tiff"/><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1.tiff"/><Relationship Id="rId9" Type="http://schemas.openxmlformats.org/officeDocument/2006/relationships/image" Target="../media/image17.tiff"/><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070589" y="3316500"/>
            <a:ext cx="7917294" cy="2496959"/>
          </a:xfrm>
          <a:prstGeom prst="rect">
            <a:avLst/>
          </a:prstGeom>
        </p:spPr>
        <p:txBody>
          <a:bodyPr lIns="91425" tIns="91425" rIns="91425" bIns="91425" anchor="t" anchorCtr="0">
            <a:noAutofit/>
          </a:bodyPr>
          <a:lstStyle/>
          <a:p>
            <a:pPr lvl="0"/>
            <a:r>
              <a:rPr lang="en-US" sz="5000" dirty="0" smtClean="0">
                <a:solidFill>
                  <a:srgbClr val="23B9DE"/>
                </a:solidFill>
                <a:latin typeface="Candara" charset="0"/>
                <a:ea typeface="Candara" charset="0"/>
                <a:cs typeface="Candara" charset="0"/>
              </a:rPr>
              <a:t>F# with </a:t>
            </a:r>
            <a:r>
              <a:rPr lang="en" sz="5000" dirty="0" smtClean="0">
                <a:solidFill>
                  <a:srgbClr val="23B9DE"/>
                </a:solidFill>
                <a:latin typeface="Candara" charset="0"/>
                <a:ea typeface="Candara" charset="0"/>
                <a:cs typeface="Candara" charset="0"/>
              </a:rPr>
              <a:t>Cassandra</a:t>
            </a:r>
            <a:r>
              <a:rPr lang="en-US" sz="5000" dirty="0" smtClean="0">
                <a:solidFill>
                  <a:srgbClr val="23B9DE"/>
                </a:solidFill>
                <a:latin typeface="Candara" charset="0"/>
                <a:ea typeface="Candara" charset="0"/>
                <a:cs typeface="Candara" charset="0"/>
              </a:rPr>
              <a:t> on </a:t>
            </a:r>
            <a:r>
              <a:rPr lang="en" sz="5000" dirty="0" smtClean="0">
                <a:solidFill>
                  <a:srgbClr val="23B9DE"/>
                </a:solidFill>
                <a:latin typeface="Candara" charset="0"/>
                <a:ea typeface="Candara" charset="0"/>
                <a:cs typeface="Candara" charset="0"/>
              </a:rPr>
              <a:t>Docker</a:t>
            </a:r>
            <a:endParaRPr lang="en" sz="5000" dirty="0">
              <a:solidFill>
                <a:srgbClr val="23B9DE"/>
              </a:solidFill>
              <a:latin typeface="Candara" charset="0"/>
              <a:ea typeface="Candara" charset="0"/>
              <a:cs typeface="Candara" charset="0"/>
            </a:endParaRPr>
          </a:p>
        </p:txBody>
      </p:sp>
      <p:pic>
        <p:nvPicPr>
          <p:cNvPr id="3" name="Picture 2"/>
          <p:cNvPicPr>
            <a:picLocks noChangeAspect="1"/>
          </p:cNvPicPr>
          <p:nvPr/>
        </p:nvPicPr>
        <p:blipFill>
          <a:blip r:embed="rId3"/>
          <a:stretch>
            <a:fillRect/>
          </a:stretch>
        </p:blipFill>
        <p:spPr>
          <a:xfrm>
            <a:off x="3659083" y="670966"/>
            <a:ext cx="2159692" cy="2159692"/>
          </a:xfrm>
          <a:prstGeom prst="rect">
            <a:avLst/>
          </a:prstGeom>
        </p:spPr>
      </p:pic>
      <p:pic>
        <p:nvPicPr>
          <p:cNvPr id="5" name="Picture 4"/>
          <p:cNvPicPr>
            <a:picLocks noChangeAspect="1"/>
          </p:cNvPicPr>
          <p:nvPr/>
        </p:nvPicPr>
        <p:blipFill>
          <a:blip r:embed="rId4"/>
          <a:stretch>
            <a:fillRect/>
          </a:stretch>
        </p:blipFill>
        <p:spPr>
          <a:xfrm>
            <a:off x="6022696" y="988148"/>
            <a:ext cx="2576772" cy="1525330"/>
          </a:xfrm>
          <a:prstGeom prst="rect">
            <a:avLst/>
          </a:prstGeom>
        </p:spPr>
      </p:pic>
      <p:pic>
        <p:nvPicPr>
          <p:cNvPr id="8" name="Picture 7"/>
          <p:cNvPicPr>
            <a:picLocks noChangeAspect="1"/>
          </p:cNvPicPr>
          <p:nvPr/>
        </p:nvPicPr>
        <p:blipFill>
          <a:blip r:embed="rId5">
            <a:duotone>
              <a:schemeClr val="accent1">
                <a:shade val="45000"/>
                <a:satMod val="135000"/>
              </a:schemeClr>
              <a:prstClr val="white"/>
            </a:duotone>
          </a:blip>
          <a:stretch>
            <a:fillRect/>
          </a:stretch>
        </p:blipFill>
        <p:spPr>
          <a:xfrm>
            <a:off x="741560" y="1069980"/>
            <a:ext cx="2713603" cy="136166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036" y="4179539"/>
            <a:ext cx="7684399" cy="2518775"/>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1165475" y="665975"/>
            <a:ext cx="6858000" cy="459900"/>
          </a:xfrm>
          <a:prstGeom prst="rect">
            <a:avLst/>
          </a:prstGeom>
        </p:spPr>
        <p:txBody>
          <a:bodyPr lIns="91425" tIns="91425" rIns="91425" bIns="91425" anchor="b" anchorCtr="0">
            <a:noAutofit/>
          </a:bodyPr>
          <a:lstStyle/>
          <a:p>
            <a:pPr lvl="0" rtl="0">
              <a:spcBef>
                <a:spcPts val="0"/>
              </a:spcBef>
              <a:buNone/>
            </a:pPr>
            <a:r>
              <a:rPr lang="en" dirty="0"/>
              <a:t>AND TABLES TO COMPARE DATA</a:t>
            </a:r>
          </a:p>
        </p:txBody>
      </p:sp>
      <p:graphicFrame>
        <p:nvGraphicFramePr>
          <p:cNvPr id="154" name="Shape 154"/>
          <p:cNvGraphicFramePr/>
          <p:nvPr>
            <p:extLst>
              <p:ext uri="{D42A27DB-BD31-4B8C-83A1-F6EECF244321}">
                <p14:modId xmlns:p14="http://schemas.microsoft.com/office/powerpoint/2010/main" val="274674200"/>
              </p:ext>
            </p:extLst>
          </p:nvPr>
        </p:nvGraphicFramePr>
        <p:xfrm>
          <a:off x="903800" y="2085975"/>
          <a:ext cx="7287700" cy="2702397"/>
        </p:xfrm>
        <a:graphic>
          <a:graphicData uri="http://schemas.openxmlformats.org/drawingml/2006/table">
            <a:tbl>
              <a:tblPr>
                <a:noFill/>
                <a:tableStyleId>{646228E9-0116-43F8-ADC6-B903593AAF27}</a:tableStyleId>
              </a:tblPr>
              <a:tblGrid>
                <a:gridCol w="1821925"/>
                <a:gridCol w="1821925"/>
                <a:gridCol w="1821925"/>
                <a:gridCol w="1821925"/>
              </a:tblGrid>
              <a:tr h="698322">
                <a:tc>
                  <a:txBody>
                    <a:bodyPr/>
                    <a:lstStyle/>
                    <a:p>
                      <a:pPr lvl="0">
                        <a:spcBef>
                          <a:spcPts val="0"/>
                        </a:spcBef>
                        <a:buNone/>
                      </a:pPr>
                      <a:endParaRPr>
                        <a:solidFill>
                          <a:srgbClr val="F3F3F3"/>
                        </a:solidFill>
                        <a:latin typeface="Quicksand"/>
                        <a:ea typeface="Quicksand"/>
                        <a:cs typeface="Quicksand"/>
                        <a:sym typeface="Quicksand"/>
                      </a:endParaRP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alpha val="0"/>
                        </a:srgbClr>
                      </a:solidFill>
                      <a:prstDash val="dash"/>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dirty="0">
                          <a:solidFill>
                            <a:srgbClr val="F3F3F3"/>
                          </a:solidFill>
                          <a:latin typeface="Quicksand"/>
                          <a:ea typeface="Quicksand"/>
                          <a:cs typeface="Quicksand"/>
                          <a:sym typeface="Quicksand"/>
                        </a:rPr>
                        <a:t>A</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alpha val="0"/>
                        </a:srgbClr>
                      </a:solidFill>
                      <a:prstDash val="dash"/>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a:solidFill>
                            <a:srgbClr val="F3F3F3"/>
                          </a:solidFill>
                          <a:latin typeface="Quicksand"/>
                          <a:ea typeface="Quicksand"/>
                          <a:cs typeface="Quicksand"/>
                          <a:sym typeface="Quicksand"/>
                        </a:rPr>
                        <a:t>B</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alpha val="0"/>
                        </a:srgbClr>
                      </a:solidFill>
                      <a:prstDash val="dash"/>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a:solidFill>
                            <a:srgbClr val="F3F3F3"/>
                          </a:solidFill>
                          <a:latin typeface="Quicksand"/>
                          <a:ea typeface="Quicksand"/>
                          <a:cs typeface="Quicksand"/>
                          <a:sym typeface="Quicksand"/>
                        </a:rPr>
                        <a:t>C</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alpha val="0"/>
                        </a:srgbClr>
                      </a:solidFill>
                      <a:prstDash val="dash"/>
                      <a:round/>
                      <a:headEnd type="none" w="med" len="med"/>
                      <a:tailEnd type="none" w="med" len="med"/>
                    </a:lnT>
                    <a:lnB w="9525" cap="flat" cmpd="sng">
                      <a:solidFill>
                        <a:srgbClr val="999FA9"/>
                      </a:solidFill>
                      <a:prstDash val="solid"/>
                      <a:round/>
                      <a:headEnd type="none" w="med" len="med"/>
                      <a:tailEnd type="none" w="med" len="med"/>
                    </a:lnB>
                  </a:tcPr>
                </a:tc>
              </a:tr>
              <a:tr h="668025">
                <a:tc>
                  <a:txBody>
                    <a:bodyPr/>
                    <a:lstStyle/>
                    <a:p>
                      <a:pPr lvl="0" algn="r">
                        <a:spcBef>
                          <a:spcPts val="0"/>
                        </a:spcBef>
                        <a:buNone/>
                      </a:pPr>
                      <a:r>
                        <a:rPr lang="en" dirty="0">
                          <a:solidFill>
                            <a:srgbClr val="F3F3F3"/>
                          </a:solidFill>
                          <a:latin typeface="Quicksand"/>
                          <a:ea typeface="Quicksand"/>
                          <a:cs typeface="Quicksand"/>
                          <a:sym typeface="Quicksand"/>
                        </a:rPr>
                        <a:t>Yellow</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b="1">
                          <a:solidFill>
                            <a:srgbClr val="F3F3F3"/>
                          </a:solidFill>
                          <a:latin typeface="Quicksand"/>
                          <a:ea typeface="Quicksand"/>
                          <a:cs typeface="Quicksand"/>
                          <a:sym typeface="Quicksand"/>
                        </a:rPr>
                        <a:t>10</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b="1">
                          <a:solidFill>
                            <a:srgbClr val="F3F3F3"/>
                          </a:solidFill>
                          <a:latin typeface="Quicksand"/>
                          <a:ea typeface="Quicksand"/>
                          <a:cs typeface="Quicksand"/>
                          <a:sym typeface="Quicksand"/>
                        </a:rPr>
                        <a:t>20</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b="1">
                          <a:solidFill>
                            <a:srgbClr val="F3F3F3"/>
                          </a:solidFill>
                          <a:latin typeface="Quicksand"/>
                          <a:ea typeface="Quicksand"/>
                          <a:cs typeface="Quicksand"/>
                          <a:sym typeface="Quicksand"/>
                        </a:rPr>
                        <a:t>7</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r>
              <a:tr h="668025">
                <a:tc>
                  <a:txBody>
                    <a:bodyPr/>
                    <a:lstStyle/>
                    <a:p>
                      <a:pPr lvl="0" algn="r">
                        <a:spcBef>
                          <a:spcPts val="0"/>
                        </a:spcBef>
                        <a:buNone/>
                      </a:pPr>
                      <a:r>
                        <a:rPr lang="en">
                          <a:solidFill>
                            <a:srgbClr val="F3F3F3"/>
                          </a:solidFill>
                          <a:latin typeface="Quicksand"/>
                          <a:ea typeface="Quicksand"/>
                          <a:cs typeface="Quicksand"/>
                          <a:sym typeface="Quicksand"/>
                        </a:rPr>
                        <a:t>Blue</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b="1">
                          <a:solidFill>
                            <a:srgbClr val="F3F3F3"/>
                          </a:solidFill>
                          <a:latin typeface="Quicksand"/>
                          <a:ea typeface="Quicksand"/>
                          <a:cs typeface="Quicksand"/>
                          <a:sym typeface="Quicksand"/>
                        </a:rPr>
                        <a:t>30</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b="1">
                          <a:solidFill>
                            <a:srgbClr val="F3F3F3"/>
                          </a:solidFill>
                          <a:latin typeface="Quicksand"/>
                          <a:ea typeface="Quicksand"/>
                          <a:cs typeface="Quicksand"/>
                          <a:sym typeface="Quicksand"/>
                        </a:rPr>
                        <a:t>15</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c>
                  <a:txBody>
                    <a:bodyPr/>
                    <a:lstStyle/>
                    <a:p>
                      <a:pPr lvl="0" algn="ctr">
                        <a:spcBef>
                          <a:spcPts val="0"/>
                        </a:spcBef>
                        <a:buNone/>
                      </a:pPr>
                      <a:r>
                        <a:rPr lang="en" b="1">
                          <a:solidFill>
                            <a:srgbClr val="F3F3F3"/>
                          </a:solidFill>
                          <a:latin typeface="Quicksand"/>
                          <a:ea typeface="Quicksand"/>
                          <a:cs typeface="Quicksand"/>
                          <a:sym typeface="Quicksand"/>
                        </a:rPr>
                        <a:t>10</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solidFill>
                      <a:prstDash val="solid"/>
                      <a:round/>
                      <a:headEnd type="none" w="med" len="med"/>
                      <a:tailEnd type="none" w="med" len="med"/>
                    </a:lnB>
                  </a:tcPr>
                </a:tc>
              </a:tr>
              <a:tr h="668025">
                <a:tc>
                  <a:txBody>
                    <a:bodyPr/>
                    <a:lstStyle/>
                    <a:p>
                      <a:pPr lvl="0" algn="r" rtl="0">
                        <a:spcBef>
                          <a:spcPts val="0"/>
                        </a:spcBef>
                        <a:buNone/>
                      </a:pPr>
                      <a:r>
                        <a:rPr lang="en">
                          <a:solidFill>
                            <a:srgbClr val="F3F3F3"/>
                          </a:solidFill>
                          <a:latin typeface="Quicksand"/>
                          <a:ea typeface="Quicksand"/>
                          <a:cs typeface="Quicksand"/>
                          <a:sym typeface="Quicksand"/>
                        </a:rPr>
                        <a:t>Orange</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alpha val="0"/>
                        </a:srgbClr>
                      </a:solidFill>
                      <a:prstDash val="dash"/>
                      <a:round/>
                      <a:headEnd type="none" w="med" len="med"/>
                      <a:tailEnd type="none" w="med" len="med"/>
                    </a:lnB>
                  </a:tcPr>
                </a:tc>
                <a:tc>
                  <a:txBody>
                    <a:bodyPr/>
                    <a:lstStyle/>
                    <a:p>
                      <a:pPr lvl="0" algn="ctr" rtl="0">
                        <a:spcBef>
                          <a:spcPts val="0"/>
                        </a:spcBef>
                        <a:buNone/>
                      </a:pPr>
                      <a:r>
                        <a:rPr lang="en" b="1">
                          <a:solidFill>
                            <a:srgbClr val="F3F3F3"/>
                          </a:solidFill>
                          <a:latin typeface="Quicksand"/>
                          <a:ea typeface="Quicksand"/>
                          <a:cs typeface="Quicksand"/>
                          <a:sym typeface="Quicksand"/>
                        </a:rPr>
                        <a:t>5</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alpha val="0"/>
                        </a:srgbClr>
                      </a:solidFill>
                      <a:prstDash val="dash"/>
                      <a:round/>
                      <a:headEnd type="none" w="med" len="med"/>
                      <a:tailEnd type="none" w="med" len="med"/>
                    </a:lnB>
                  </a:tcPr>
                </a:tc>
                <a:tc>
                  <a:txBody>
                    <a:bodyPr/>
                    <a:lstStyle/>
                    <a:p>
                      <a:pPr lvl="0" algn="ctr" rtl="0">
                        <a:spcBef>
                          <a:spcPts val="0"/>
                        </a:spcBef>
                        <a:buNone/>
                      </a:pPr>
                      <a:r>
                        <a:rPr lang="en" b="1">
                          <a:solidFill>
                            <a:srgbClr val="F3F3F3"/>
                          </a:solidFill>
                          <a:latin typeface="Quicksand"/>
                          <a:ea typeface="Quicksand"/>
                          <a:cs typeface="Quicksand"/>
                          <a:sym typeface="Quicksand"/>
                        </a:rPr>
                        <a:t>24</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alpha val="0"/>
                        </a:srgbClr>
                      </a:solidFill>
                      <a:prstDash val="dash"/>
                      <a:round/>
                      <a:headEnd type="none" w="med" len="med"/>
                      <a:tailEnd type="none" w="med" len="med"/>
                    </a:lnB>
                  </a:tcPr>
                </a:tc>
                <a:tc>
                  <a:txBody>
                    <a:bodyPr/>
                    <a:lstStyle/>
                    <a:p>
                      <a:pPr lvl="0" algn="ctr" rtl="0">
                        <a:spcBef>
                          <a:spcPts val="0"/>
                        </a:spcBef>
                        <a:buNone/>
                      </a:pPr>
                      <a:r>
                        <a:rPr lang="en" b="1" dirty="0">
                          <a:solidFill>
                            <a:srgbClr val="F3F3F3"/>
                          </a:solidFill>
                          <a:latin typeface="Quicksand"/>
                          <a:ea typeface="Quicksand"/>
                          <a:cs typeface="Quicksand"/>
                          <a:sym typeface="Quicksand"/>
                        </a:rPr>
                        <a:t>16</a:t>
                      </a:r>
                    </a:p>
                  </a:txBody>
                  <a:tcPr marL="91425" marR="91425" marT="91425" marB="91425" anchor="ctr">
                    <a:lnL w="9525" cap="flat" cmpd="sng">
                      <a:solidFill>
                        <a:srgbClr val="999FA9"/>
                      </a:solidFill>
                      <a:prstDash val="dash"/>
                      <a:round/>
                      <a:headEnd type="none" w="med" len="med"/>
                      <a:tailEnd type="none" w="med" len="med"/>
                    </a:lnL>
                    <a:lnR w="9525" cap="flat" cmpd="sng">
                      <a:solidFill>
                        <a:srgbClr val="999FA9"/>
                      </a:solidFill>
                      <a:prstDash val="dash"/>
                      <a:round/>
                      <a:headEnd type="none" w="med" len="med"/>
                      <a:tailEnd type="none" w="med" len="med"/>
                    </a:lnR>
                    <a:lnT w="9525" cap="flat" cmpd="sng">
                      <a:solidFill>
                        <a:srgbClr val="999FA9"/>
                      </a:solidFill>
                      <a:prstDash val="solid"/>
                      <a:round/>
                      <a:headEnd type="none" w="med" len="med"/>
                      <a:tailEnd type="none" w="med" len="med"/>
                    </a:lnT>
                    <a:lnB w="9525" cap="flat" cmpd="sng">
                      <a:solidFill>
                        <a:srgbClr val="999FA9">
                          <a:alpha val="0"/>
                        </a:srgbClr>
                      </a:solidFill>
                      <a:prstDash val="dash"/>
                      <a:round/>
                      <a:headEnd type="none" w="med" len="med"/>
                      <a:tailEnd type="none" w="med" len="med"/>
                    </a:lnB>
                  </a:tcPr>
                </a:tc>
              </a:tr>
            </a:tbl>
          </a:graphicData>
        </a:graphic>
      </p:graphicFrame>
      <p:pic>
        <p:nvPicPr>
          <p:cNvPr id="3" name="Picture 2"/>
          <p:cNvPicPr>
            <a:picLocks noChangeAspect="1"/>
          </p:cNvPicPr>
          <p:nvPr/>
        </p:nvPicPr>
        <p:blipFill>
          <a:blip r:embed="rId3"/>
          <a:stretch>
            <a:fillRect/>
          </a:stretch>
        </p:blipFill>
        <p:spPr>
          <a:xfrm>
            <a:off x="0" y="0"/>
            <a:ext cx="9144000" cy="6834359"/>
          </a:xfrm>
          <a:prstGeom prst="rect">
            <a:avLst/>
          </a:prstGeom>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233237"/>
        </a:solidFill>
        <a:effectLst/>
      </p:bgPr>
    </p:bg>
    <p:spTree>
      <p:nvGrpSpPr>
        <p:cNvPr id="1" name="Shape 8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0298" y="33453"/>
            <a:ext cx="8062332" cy="6718610"/>
          </a:xfrm>
          <a:prstGeom prst="rect">
            <a:avLst/>
          </a:prstGeom>
        </p:spPr>
      </p:pic>
      <p:sp>
        <p:nvSpPr>
          <p:cNvPr id="85" name="Shape 85"/>
          <p:cNvSpPr txBox="1"/>
          <p:nvPr/>
        </p:nvSpPr>
        <p:spPr>
          <a:xfrm>
            <a:off x="502600" y="3039900"/>
            <a:ext cx="802500" cy="786300"/>
          </a:xfrm>
          <a:prstGeom prst="rect">
            <a:avLst/>
          </a:prstGeom>
          <a:noFill/>
          <a:ln>
            <a:noFill/>
          </a:ln>
        </p:spPr>
        <p:txBody>
          <a:bodyPr lIns="91425" tIns="91425" rIns="91425" bIns="91425" anchor="ctr" anchorCtr="0">
            <a:noAutofit/>
          </a:bodyPr>
          <a:lstStyle/>
          <a:p>
            <a:pPr lvl="0" algn="ctr">
              <a:spcBef>
                <a:spcPts val="0"/>
              </a:spcBef>
              <a:buNone/>
            </a:pPr>
            <a:r>
              <a:rPr lang="en" sz="3000">
                <a:solidFill>
                  <a:srgbClr val="2E3037"/>
                </a:solidFill>
                <a:latin typeface="Quicksand"/>
                <a:ea typeface="Quicksand"/>
                <a:cs typeface="Quicksand"/>
                <a:sym typeface="Quicksand"/>
              </a:rPr>
              <a:t>1</a:t>
            </a:r>
          </a:p>
        </p:txBody>
      </p:sp>
    </p:spTree>
    <p:extLst>
      <p:ext uri="{BB962C8B-B14F-4D97-AF65-F5344CB8AC3E}">
        <p14:creationId xmlns:p14="http://schemas.microsoft.com/office/powerpoint/2010/main" val="102469396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Shape 101"/>
          <p:cNvSpPr/>
          <p:nvPr/>
        </p:nvSpPr>
        <p:spPr>
          <a:xfrm>
            <a:off x="-293918" y="1980984"/>
            <a:ext cx="2448899" cy="2448899"/>
          </a:xfrm>
          <a:prstGeom prst="ellipse">
            <a:avLst/>
          </a:prstGeom>
          <a:solidFill>
            <a:srgbClr val="23B9DE"/>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smtClean="0"/>
              <a:t>`</a:t>
            </a:r>
            <a:endParaRPr/>
          </a:p>
        </p:txBody>
      </p:sp>
      <p:sp>
        <p:nvSpPr>
          <p:cNvPr id="102" name="Shape 102"/>
          <p:cNvSpPr txBox="1">
            <a:spLocks noGrp="1"/>
          </p:cNvSpPr>
          <p:nvPr>
            <p:ph type="ctrTitle" idx="4294967295"/>
          </p:nvPr>
        </p:nvSpPr>
        <p:spPr>
          <a:xfrm>
            <a:off x="2406388" y="2111037"/>
            <a:ext cx="6028199" cy="1546500"/>
          </a:xfrm>
          <a:prstGeom prst="rect">
            <a:avLst/>
          </a:prstGeom>
        </p:spPr>
        <p:txBody>
          <a:bodyPr lIns="91425" tIns="91425" rIns="91425" bIns="91425" anchor="ctr" anchorCtr="0">
            <a:noAutofit/>
          </a:bodyPr>
          <a:lstStyle/>
          <a:p>
            <a:pPr lvl="0" rtl="0">
              <a:spcBef>
                <a:spcPts val="0"/>
              </a:spcBef>
              <a:buNone/>
            </a:pPr>
            <a:r>
              <a:rPr lang="en-US" sz="6000" dirty="0" smtClean="0">
                <a:solidFill>
                  <a:srgbClr val="23B9DE"/>
                </a:solidFill>
                <a:latin typeface="Candara" charset="0"/>
                <a:ea typeface="Candara" charset="0"/>
                <a:cs typeface="Candara" charset="0"/>
              </a:rPr>
              <a:t>CLUSTER: STEP 1</a:t>
            </a:r>
            <a:endParaRPr lang="en" sz="6000" dirty="0">
              <a:solidFill>
                <a:srgbClr val="23B9DE"/>
              </a:solidFill>
              <a:latin typeface="Candara" charset="0"/>
              <a:ea typeface="Candara" charset="0"/>
              <a:cs typeface="Candara" charset="0"/>
            </a:endParaRPr>
          </a:p>
        </p:txBody>
      </p:sp>
      <p:sp>
        <p:nvSpPr>
          <p:cNvPr id="103" name="Shape 103"/>
          <p:cNvSpPr txBox="1">
            <a:spLocks noGrp="1"/>
          </p:cNvSpPr>
          <p:nvPr>
            <p:ph type="subTitle" idx="4294967295"/>
          </p:nvPr>
        </p:nvSpPr>
        <p:spPr>
          <a:xfrm>
            <a:off x="2427764" y="3403170"/>
            <a:ext cx="6028199" cy="1046400"/>
          </a:xfrm>
          <a:prstGeom prst="rect">
            <a:avLst/>
          </a:prstGeom>
        </p:spPr>
        <p:txBody>
          <a:bodyPr lIns="91425" tIns="91425" rIns="91425" bIns="91425" anchor="t" anchorCtr="0">
            <a:noAutofit/>
          </a:bodyPr>
          <a:lstStyle/>
          <a:p>
            <a:pPr lvl="0" rtl="0">
              <a:spcBef>
                <a:spcPts val="0"/>
              </a:spcBef>
              <a:buNone/>
            </a:pPr>
            <a:r>
              <a:rPr lang="en-US" sz="2400" dirty="0" smtClean="0">
                <a:latin typeface="Candara" charset="0"/>
                <a:ea typeface="Candara" charset="0"/>
                <a:cs typeface="Candara" charset="0"/>
              </a:rPr>
              <a:t>Let’s create Cassandra Nodes using Docker!</a:t>
            </a:r>
            <a:endParaRPr lang="en" sz="2400" dirty="0">
              <a:latin typeface="Candara" charset="0"/>
              <a:ea typeface="Candara" charset="0"/>
              <a:cs typeface="Candara" charset="0"/>
            </a:endParaRPr>
          </a:p>
        </p:txBody>
      </p:sp>
      <p:grpSp>
        <p:nvGrpSpPr>
          <p:cNvPr id="10" name="Shape 719"/>
          <p:cNvGrpSpPr/>
          <p:nvPr/>
        </p:nvGrpSpPr>
        <p:grpSpPr>
          <a:xfrm>
            <a:off x="142377" y="2429291"/>
            <a:ext cx="1576307" cy="1552284"/>
            <a:chOff x="5233525" y="4954450"/>
            <a:chExt cx="538275" cy="516350"/>
          </a:xfrm>
        </p:grpSpPr>
        <p:sp>
          <p:nvSpPr>
            <p:cNvPr id="11" name="Shape 720"/>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721"/>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22"/>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23"/>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24"/>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25"/>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726"/>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727"/>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728"/>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729"/>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730"/>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xfrm>
            <a:off x="1165475" y="665975"/>
            <a:ext cx="6858000" cy="459900"/>
          </a:xfrm>
          <a:prstGeom prst="rect">
            <a:avLst/>
          </a:prstGeom>
        </p:spPr>
        <p:txBody>
          <a:bodyPr lIns="91425" tIns="91425" rIns="91425" bIns="91425" anchor="b" anchorCtr="0">
            <a:noAutofit/>
          </a:bodyPr>
          <a:lstStyle/>
          <a:p>
            <a:pPr lvl="0">
              <a:spcBef>
                <a:spcPts val="0"/>
              </a:spcBef>
              <a:buNone/>
            </a:pPr>
            <a:r>
              <a:rPr lang="en-US" sz="3200" dirty="0" smtClean="0">
                <a:solidFill>
                  <a:srgbClr val="FFFF00"/>
                </a:solidFill>
                <a:latin typeface="Candara" charset="0"/>
                <a:ea typeface="Candara" charset="0"/>
                <a:cs typeface="Candara" charset="0"/>
              </a:rPr>
              <a:t>Creating Docker containers</a:t>
            </a:r>
            <a:endParaRPr lang="en" sz="3200" dirty="0">
              <a:solidFill>
                <a:srgbClr val="FFFF00"/>
              </a:solidFill>
              <a:latin typeface="Candara" charset="0"/>
              <a:ea typeface="Candara" charset="0"/>
              <a:cs typeface="Candara" charset="0"/>
            </a:endParaRPr>
          </a:p>
        </p:txBody>
      </p:sp>
      <p:sp>
        <p:nvSpPr>
          <p:cNvPr id="2" name="Rectangle 1"/>
          <p:cNvSpPr/>
          <p:nvPr/>
        </p:nvSpPr>
        <p:spPr>
          <a:xfrm>
            <a:off x="1265834" y="1825454"/>
            <a:ext cx="4855816" cy="307777"/>
          </a:xfrm>
          <a:prstGeom prst="rect">
            <a:avLst/>
          </a:prstGeom>
          <a:solidFill>
            <a:srgbClr val="FFFF00"/>
          </a:solidFill>
        </p:spPr>
        <p:txBody>
          <a:bodyPr wrap="none">
            <a:spAutoFit/>
          </a:bodyPr>
          <a:lstStyle/>
          <a:p>
            <a:r>
              <a:rPr lang="en-US" dirty="0">
                <a:solidFill>
                  <a:schemeClr val="tx1"/>
                </a:solidFill>
                <a:latin typeface="Consolas" charset="0"/>
                <a:ea typeface="Consolas" charset="0"/>
                <a:cs typeface="Consolas" charset="0"/>
              </a:rPr>
              <a:t>$ </a:t>
            </a:r>
            <a:r>
              <a:rPr lang="en-US" dirty="0" err="1">
                <a:solidFill>
                  <a:schemeClr val="tx1"/>
                </a:solidFill>
                <a:latin typeface="Consolas" charset="0"/>
                <a:ea typeface="Consolas" charset="0"/>
                <a:cs typeface="Consolas" charset="0"/>
              </a:rPr>
              <a:t>docker</a:t>
            </a:r>
            <a:r>
              <a:rPr lang="en-US" dirty="0">
                <a:solidFill>
                  <a:schemeClr val="tx1"/>
                </a:solidFill>
                <a:latin typeface="Consolas" charset="0"/>
                <a:ea typeface="Consolas" charset="0"/>
                <a:cs typeface="Consolas" charset="0"/>
              </a:rPr>
              <a:t> run --name name-of-your-node </a:t>
            </a:r>
            <a:r>
              <a:rPr lang="en-US" dirty="0" err="1">
                <a:solidFill>
                  <a:schemeClr val="tx1"/>
                </a:solidFill>
                <a:latin typeface="Consolas" charset="0"/>
                <a:ea typeface="Consolas" charset="0"/>
                <a:cs typeface="Consolas" charset="0"/>
              </a:rPr>
              <a:t>cassandra</a:t>
            </a:r>
            <a:endParaRPr lang="en-US" dirty="0">
              <a:solidFill>
                <a:schemeClr val="tx1"/>
              </a:solidFill>
              <a:latin typeface="Consolas" charset="0"/>
              <a:ea typeface="Consolas" charset="0"/>
              <a:cs typeface="Consolas" charset="0"/>
            </a:endParaRPr>
          </a:p>
        </p:txBody>
      </p:sp>
      <p:sp>
        <p:nvSpPr>
          <p:cNvPr id="8" name="Shape 114"/>
          <p:cNvSpPr txBox="1">
            <a:spLocks/>
          </p:cNvSpPr>
          <p:nvPr/>
        </p:nvSpPr>
        <p:spPr>
          <a:xfrm>
            <a:off x="1165475" y="1365554"/>
            <a:ext cx="6858000" cy="4599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18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18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18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18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18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18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18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18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1800">
                <a:solidFill>
                  <a:srgbClr val="39C0BA"/>
                </a:solidFill>
                <a:latin typeface="Quicksand"/>
                <a:ea typeface="Quicksand"/>
                <a:cs typeface="Quicksand"/>
                <a:sym typeface="Quicksand"/>
              </a:defRPr>
            </a:lvl9pPr>
          </a:lstStyle>
          <a:p>
            <a:r>
              <a:rPr lang="en-US" dirty="0" smtClean="0">
                <a:solidFill>
                  <a:schemeClr val="bg1"/>
                </a:solidFill>
                <a:latin typeface="Candara" charset="0"/>
                <a:ea typeface="Candara" charset="0"/>
                <a:cs typeface="Candara" charset="0"/>
              </a:rPr>
              <a:t>For the first node:</a:t>
            </a:r>
            <a:endParaRPr lang="en" dirty="0">
              <a:solidFill>
                <a:schemeClr val="bg1"/>
              </a:solidFill>
              <a:latin typeface="Candara" charset="0"/>
              <a:ea typeface="Candara" charset="0"/>
              <a:cs typeface="Candara" charset="0"/>
            </a:endParaRPr>
          </a:p>
        </p:txBody>
      </p:sp>
      <p:sp>
        <p:nvSpPr>
          <p:cNvPr id="11" name="Rectangle 10"/>
          <p:cNvSpPr/>
          <p:nvPr/>
        </p:nvSpPr>
        <p:spPr>
          <a:xfrm>
            <a:off x="1265834" y="3053031"/>
            <a:ext cx="6247223" cy="523220"/>
          </a:xfrm>
          <a:prstGeom prst="rect">
            <a:avLst/>
          </a:prstGeom>
          <a:solidFill>
            <a:srgbClr val="FFFF00"/>
          </a:solidFill>
        </p:spPr>
        <p:txBody>
          <a:bodyPr wrap="none">
            <a:spAutoFit/>
          </a:bodyPr>
          <a:lstStyle/>
          <a:p>
            <a:r>
              <a:rPr lang="en-US" dirty="0" smtClean="0">
                <a:solidFill>
                  <a:schemeClr val="tx1"/>
                </a:solidFill>
                <a:latin typeface="Consolas" charset="0"/>
                <a:ea typeface="Consolas" charset="0"/>
                <a:cs typeface="Consolas" charset="0"/>
              </a:rPr>
              <a:t>$ </a:t>
            </a:r>
            <a:r>
              <a:rPr lang="en-US" dirty="0" err="1" smtClean="0">
                <a:solidFill>
                  <a:schemeClr val="tx1"/>
                </a:solidFill>
                <a:latin typeface="Consolas" charset="0"/>
                <a:ea typeface="Consolas" charset="0"/>
                <a:cs typeface="Consolas" charset="0"/>
              </a:rPr>
              <a:t>docker</a:t>
            </a:r>
            <a:r>
              <a:rPr lang="en-US" dirty="0" smtClean="0">
                <a:solidFill>
                  <a:schemeClr val="tx1"/>
                </a:solidFill>
                <a:latin typeface="Consolas" charset="0"/>
                <a:ea typeface="Consolas" charset="0"/>
                <a:cs typeface="Consolas" charset="0"/>
              </a:rPr>
              <a:t> </a:t>
            </a:r>
            <a:r>
              <a:rPr lang="en-US" dirty="0">
                <a:solidFill>
                  <a:schemeClr val="tx1"/>
                </a:solidFill>
                <a:latin typeface="Consolas" charset="0"/>
                <a:ea typeface="Consolas" charset="0"/>
                <a:cs typeface="Consolas" charset="0"/>
              </a:rPr>
              <a:t>run --name name-of-your-</a:t>
            </a:r>
            <a:r>
              <a:rPr lang="en-US" b="1" dirty="0">
                <a:solidFill>
                  <a:schemeClr val="tx1"/>
                </a:solidFill>
                <a:latin typeface="Consolas" charset="0"/>
                <a:ea typeface="Consolas" charset="0"/>
                <a:cs typeface="Consolas" charset="0"/>
              </a:rPr>
              <a:t>new</a:t>
            </a:r>
            <a:r>
              <a:rPr lang="en-US" dirty="0">
                <a:solidFill>
                  <a:schemeClr val="tx1"/>
                </a:solidFill>
                <a:latin typeface="Consolas" charset="0"/>
                <a:ea typeface="Consolas" charset="0"/>
                <a:cs typeface="Consolas" charset="0"/>
              </a:rPr>
              <a:t>-node </a:t>
            </a:r>
            <a:endParaRPr lang="en-US" dirty="0" smtClean="0">
              <a:solidFill>
                <a:schemeClr val="tx1"/>
              </a:solidFill>
              <a:latin typeface="Consolas" charset="0"/>
              <a:ea typeface="Consolas" charset="0"/>
              <a:cs typeface="Consolas" charset="0"/>
            </a:endParaRPr>
          </a:p>
          <a:p>
            <a:r>
              <a:rPr lang="en-US" dirty="0">
                <a:solidFill>
                  <a:schemeClr val="tx1"/>
                </a:solidFill>
                <a:latin typeface="Consolas" charset="0"/>
                <a:ea typeface="Consolas" charset="0"/>
                <a:cs typeface="Consolas" charset="0"/>
              </a:rPr>
              <a:t> </a:t>
            </a:r>
            <a:r>
              <a:rPr lang="en-US" dirty="0" smtClean="0">
                <a:solidFill>
                  <a:schemeClr val="tx1"/>
                </a:solidFill>
                <a:latin typeface="Consolas" charset="0"/>
                <a:ea typeface="Consolas" charset="0"/>
                <a:cs typeface="Consolas" charset="0"/>
              </a:rPr>
              <a:t>        ... --</a:t>
            </a:r>
            <a:r>
              <a:rPr lang="en-US" dirty="0">
                <a:solidFill>
                  <a:schemeClr val="tx1"/>
                </a:solidFill>
                <a:latin typeface="Consolas" charset="0"/>
                <a:ea typeface="Consolas" charset="0"/>
                <a:cs typeface="Consolas" charset="0"/>
              </a:rPr>
              <a:t>link </a:t>
            </a:r>
            <a:r>
              <a:rPr lang="en-US" dirty="0" err="1">
                <a:solidFill>
                  <a:schemeClr val="tx1"/>
                </a:solidFill>
                <a:latin typeface="Consolas" charset="0"/>
                <a:ea typeface="Consolas" charset="0"/>
                <a:cs typeface="Consolas" charset="0"/>
              </a:rPr>
              <a:t>name-of-your-node:cassandra</a:t>
            </a:r>
            <a:r>
              <a:rPr lang="en-US" dirty="0">
                <a:solidFill>
                  <a:schemeClr val="tx1"/>
                </a:solidFill>
                <a:latin typeface="Consolas" charset="0"/>
                <a:ea typeface="Consolas" charset="0"/>
                <a:cs typeface="Consolas" charset="0"/>
              </a:rPr>
              <a:t> -d </a:t>
            </a:r>
            <a:r>
              <a:rPr lang="en-US" dirty="0" err="1">
                <a:solidFill>
                  <a:schemeClr val="tx1"/>
                </a:solidFill>
                <a:latin typeface="Consolas" charset="0"/>
                <a:ea typeface="Consolas" charset="0"/>
                <a:cs typeface="Consolas" charset="0"/>
              </a:rPr>
              <a:t>cassandra</a:t>
            </a:r>
            <a:r>
              <a:rPr lang="en-US" dirty="0">
                <a:solidFill>
                  <a:schemeClr val="tx1"/>
                </a:solidFill>
                <a:latin typeface="Consolas" charset="0"/>
                <a:ea typeface="Consolas" charset="0"/>
                <a:cs typeface="Consolas" charset="0"/>
              </a:rPr>
              <a:t> </a:t>
            </a:r>
          </a:p>
        </p:txBody>
      </p:sp>
      <p:sp>
        <p:nvSpPr>
          <p:cNvPr id="12" name="Shape 114"/>
          <p:cNvSpPr txBox="1">
            <a:spLocks/>
          </p:cNvSpPr>
          <p:nvPr/>
        </p:nvSpPr>
        <p:spPr>
          <a:xfrm>
            <a:off x="1165475" y="2593131"/>
            <a:ext cx="6858000" cy="4599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18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18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18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18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18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18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18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18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1800">
                <a:solidFill>
                  <a:srgbClr val="39C0BA"/>
                </a:solidFill>
                <a:latin typeface="Quicksand"/>
                <a:ea typeface="Quicksand"/>
                <a:cs typeface="Quicksand"/>
                <a:sym typeface="Quicksand"/>
              </a:defRPr>
            </a:lvl9pPr>
          </a:lstStyle>
          <a:p>
            <a:r>
              <a:rPr lang="en-US" dirty="0" smtClean="0">
                <a:solidFill>
                  <a:schemeClr val="bg1"/>
                </a:solidFill>
                <a:latin typeface="Candara" charset="0"/>
                <a:ea typeface="Candara" charset="0"/>
                <a:cs typeface="Candara" charset="0"/>
              </a:rPr>
              <a:t>For the 2</a:t>
            </a:r>
            <a:r>
              <a:rPr lang="en-US" baseline="30000" dirty="0" smtClean="0">
                <a:solidFill>
                  <a:schemeClr val="bg1"/>
                </a:solidFill>
                <a:latin typeface="Candara" charset="0"/>
                <a:ea typeface="Candara" charset="0"/>
                <a:cs typeface="Candara" charset="0"/>
              </a:rPr>
              <a:t>nd</a:t>
            </a:r>
            <a:r>
              <a:rPr lang="en-US" dirty="0" smtClean="0">
                <a:solidFill>
                  <a:schemeClr val="bg1"/>
                </a:solidFill>
                <a:latin typeface="Candara" charset="0"/>
                <a:ea typeface="Candara" charset="0"/>
                <a:cs typeface="Candara" charset="0"/>
              </a:rPr>
              <a:t> and 3</a:t>
            </a:r>
            <a:r>
              <a:rPr lang="en-US" baseline="30000" dirty="0" smtClean="0">
                <a:solidFill>
                  <a:schemeClr val="bg1"/>
                </a:solidFill>
                <a:latin typeface="Candara" charset="0"/>
                <a:ea typeface="Candara" charset="0"/>
                <a:cs typeface="Candara" charset="0"/>
              </a:rPr>
              <a:t>rd</a:t>
            </a:r>
            <a:r>
              <a:rPr lang="en-US" dirty="0" smtClean="0">
                <a:solidFill>
                  <a:schemeClr val="bg1"/>
                </a:solidFill>
                <a:latin typeface="Candara" charset="0"/>
                <a:ea typeface="Candara" charset="0"/>
                <a:cs typeface="Candara" charset="0"/>
              </a:rPr>
              <a:t> nodes:</a:t>
            </a:r>
            <a:endParaRPr lang="en" dirty="0">
              <a:solidFill>
                <a:schemeClr val="bg1"/>
              </a:solidFill>
              <a:latin typeface="Candara" charset="0"/>
              <a:ea typeface="Candara" charset="0"/>
              <a:cs typeface="Candara" charset="0"/>
            </a:endParaRPr>
          </a:p>
        </p:txBody>
      </p:sp>
      <p:sp>
        <p:nvSpPr>
          <p:cNvPr id="14" name="Rectangle 13"/>
          <p:cNvSpPr/>
          <p:nvPr/>
        </p:nvSpPr>
        <p:spPr>
          <a:xfrm>
            <a:off x="1254683" y="4484254"/>
            <a:ext cx="4259499" cy="307777"/>
          </a:xfrm>
          <a:prstGeom prst="rect">
            <a:avLst/>
          </a:prstGeom>
          <a:solidFill>
            <a:srgbClr val="FFFF00"/>
          </a:solidFill>
        </p:spPr>
        <p:txBody>
          <a:bodyPr wrap="none">
            <a:spAutoFit/>
          </a:bodyPr>
          <a:lstStyle/>
          <a:p>
            <a:r>
              <a:rPr lang="en-US" dirty="0">
                <a:solidFill>
                  <a:schemeClr val="tx1"/>
                </a:solidFill>
                <a:latin typeface="Consolas" charset="0"/>
                <a:ea typeface="Consolas" charset="0"/>
                <a:cs typeface="Consolas" charset="0"/>
              </a:rPr>
              <a:t>$ </a:t>
            </a:r>
            <a:r>
              <a:rPr lang="en-US" dirty="0" err="1">
                <a:solidFill>
                  <a:schemeClr val="tx1"/>
                </a:solidFill>
                <a:latin typeface="Consolas" charset="0"/>
                <a:ea typeface="Consolas" charset="0"/>
                <a:cs typeface="Consolas" charset="0"/>
              </a:rPr>
              <a:t>docker</a:t>
            </a:r>
            <a:r>
              <a:rPr lang="en-US" dirty="0">
                <a:solidFill>
                  <a:schemeClr val="tx1"/>
                </a:solidFill>
                <a:latin typeface="Consolas" charset="0"/>
                <a:ea typeface="Consolas" charset="0"/>
                <a:cs typeface="Consolas" charset="0"/>
              </a:rPr>
              <a:t> exec </a:t>
            </a:r>
            <a:r>
              <a:rPr lang="en-US" dirty="0" smtClean="0">
                <a:solidFill>
                  <a:schemeClr val="tx1"/>
                </a:solidFill>
                <a:latin typeface="Consolas" charset="0"/>
                <a:ea typeface="Consolas" charset="0"/>
                <a:cs typeface="Consolas" charset="0"/>
              </a:rPr>
              <a:t>-</a:t>
            </a:r>
            <a:r>
              <a:rPr lang="en-US" dirty="0">
                <a:solidFill>
                  <a:schemeClr val="tx1"/>
                </a:solidFill>
                <a:latin typeface="Consolas" charset="0"/>
                <a:ea typeface="Consolas" charset="0"/>
                <a:cs typeface="Consolas" charset="0"/>
              </a:rPr>
              <a:t>it name-of-your-node bash</a:t>
            </a:r>
          </a:p>
        </p:txBody>
      </p:sp>
      <p:sp>
        <p:nvSpPr>
          <p:cNvPr id="15" name="Shape 114"/>
          <p:cNvSpPr txBox="1">
            <a:spLocks/>
          </p:cNvSpPr>
          <p:nvPr/>
        </p:nvSpPr>
        <p:spPr>
          <a:xfrm>
            <a:off x="1165475" y="4024354"/>
            <a:ext cx="6858000" cy="4599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18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18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18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18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18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18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18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18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1800">
                <a:solidFill>
                  <a:srgbClr val="39C0BA"/>
                </a:solidFill>
                <a:latin typeface="Quicksand"/>
                <a:ea typeface="Quicksand"/>
                <a:cs typeface="Quicksand"/>
                <a:sym typeface="Quicksand"/>
              </a:defRPr>
            </a:lvl9pPr>
          </a:lstStyle>
          <a:p>
            <a:r>
              <a:rPr lang="en-US" dirty="0" smtClean="0">
                <a:solidFill>
                  <a:schemeClr val="bg1"/>
                </a:solidFill>
                <a:latin typeface="Candara" charset="0"/>
                <a:ea typeface="Candara" charset="0"/>
                <a:cs typeface="Candara" charset="0"/>
              </a:rPr>
              <a:t>How to go to the bash terminal of the </a:t>
            </a:r>
            <a:r>
              <a:rPr lang="en-US" dirty="0" err="1" smtClean="0">
                <a:solidFill>
                  <a:schemeClr val="bg1"/>
                </a:solidFill>
                <a:latin typeface="Candara" charset="0"/>
                <a:ea typeface="Candara" charset="0"/>
                <a:cs typeface="Candara" charset="0"/>
              </a:rPr>
              <a:t>docker</a:t>
            </a:r>
            <a:r>
              <a:rPr lang="en-US" dirty="0" smtClean="0">
                <a:solidFill>
                  <a:schemeClr val="bg1"/>
                </a:solidFill>
                <a:latin typeface="Candara" charset="0"/>
                <a:ea typeface="Candara" charset="0"/>
                <a:cs typeface="Candara" charset="0"/>
              </a:rPr>
              <a:t> container? Simple.</a:t>
            </a:r>
            <a:endParaRPr lang="en" dirty="0">
              <a:solidFill>
                <a:schemeClr val="bg1"/>
              </a:solidFill>
              <a:latin typeface="Candara" charset="0"/>
              <a:ea typeface="Candara" charset="0"/>
              <a:cs typeface="Candara" charset="0"/>
            </a:endParaRPr>
          </a:p>
        </p:txBody>
      </p:sp>
      <p:sp>
        <p:nvSpPr>
          <p:cNvPr id="16" name="Rectangle 15"/>
          <p:cNvSpPr/>
          <p:nvPr/>
        </p:nvSpPr>
        <p:spPr>
          <a:xfrm>
            <a:off x="1265834" y="5693047"/>
            <a:ext cx="1675459" cy="307777"/>
          </a:xfrm>
          <a:prstGeom prst="rect">
            <a:avLst/>
          </a:prstGeom>
          <a:solidFill>
            <a:srgbClr val="FFFF00"/>
          </a:solidFill>
        </p:spPr>
        <p:txBody>
          <a:bodyPr wrap="none">
            <a:spAutoFit/>
          </a:bodyPr>
          <a:lstStyle/>
          <a:p>
            <a:r>
              <a:rPr lang="en-US" dirty="0" err="1" smtClean="0">
                <a:solidFill>
                  <a:schemeClr val="tx1"/>
                </a:solidFill>
                <a:latin typeface="Consolas" charset="0"/>
                <a:ea typeface="Consolas" charset="0"/>
                <a:cs typeface="Consolas" charset="0"/>
              </a:rPr>
              <a:t>nodetool</a:t>
            </a:r>
            <a:r>
              <a:rPr lang="en-US" dirty="0" smtClean="0">
                <a:solidFill>
                  <a:schemeClr val="tx1"/>
                </a:solidFill>
                <a:latin typeface="Consolas" charset="0"/>
                <a:ea typeface="Consolas" charset="0"/>
                <a:cs typeface="Consolas" charset="0"/>
              </a:rPr>
              <a:t> status</a:t>
            </a:r>
            <a:endParaRPr lang="en-US" dirty="0">
              <a:solidFill>
                <a:schemeClr val="tx1"/>
              </a:solidFill>
              <a:latin typeface="Consolas" charset="0"/>
              <a:ea typeface="Consolas" charset="0"/>
              <a:cs typeface="Consolas" charset="0"/>
            </a:endParaRPr>
          </a:p>
        </p:txBody>
      </p:sp>
      <p:sp>
        <p:nvSpPr>
          <p:cNvPr id="17" name="Shape 114"/>
          <p:cNvSpPr txBox="1">
            <a:spLocks/>
          </p:cNvSpPr>
          <p:nvPr/>
        </p:nvSpPr>
        <p:spPr>
          <a:xfrm>
            <a:off x="1165475" y="5233147"/>
            <a:ext cx="6858000" cy="4599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18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18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18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18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18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18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18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18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1800">
                <a:solidFill>
                  <a:srgbClr val="39C0BA"/>
                </a:solidFill>
                <a:latin typeface="Quicksand"/>
                <a:ea typeface="Quicksand"/>
                <a:cs typeface="Quicksand"/>
                <a:sym typeface="Quicksand"/>
              </a:defRPr>
            </a:lvl9pPr>
          </a:lstStyle>
          <a:p>
            <a:r>
              <a:rPr lang="en-US" dirty="0" smtClean="0">
                <a:solidFill>
                  <a:schemeClr val="bg1"/>
                </a:solidFill>
                <a:latin typeface="Candara" charset="0"/>
                <a:ea typeface="Candara" charset="0"/>
                <a:cs typeface="Candara" charset="0"/>
              </a:rPr>
              <a:t>To see the status of the cluster:</a:t>
            </a:r>
            <a:endParaRPr lang="en" dirty="0">
              <a:solidFill>
                <a:schemeClr val="bg1"/>
              </a:solidFill>
              <a:latin typeface="Candara" charset="0"/>
              <a:ea typeface="Candara" charset="0"/>
              <a:cs typeface="Candara" charset="0"/>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Shape 101"/>
          <p:cNvSpPr/>
          <p:nvPr/>
        </p:nvSpPr>
        <p:spPr>
          <a:xfrm>
            <a:off x="-293918" y="1980984"/>
            <a:ext cx="2448899" cy="2448899"/>
          </a:xfrm>
          <a:prstGeom prst="ellipse">
            <a:avLst/>
          </a:prstGeom>
          <a:solidFill>
            <a:srgbClr val="23B9DE"/>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smtClean="0"/>
              <a:t>`</a:t>
            </a:r>
            <a:endParaRPr/>
          </a:p>
        </p:txBody>
      </p:sp>
      <p:sp>
        <p:nvSpPr>
          <p:cNvPr id="102" name="Shape 102"/>
          <p:cNvSpPr txBox="1">
            <a:spLocks noGrp="1"/>
          </p:cNvSpPr>
          <p:nvPr>
            <p:ph type="ctrTitle" idx="4294967295"/>
          </p:nvPr>
        </p:nvSpPr>
        <p:spPr>
          <a:xfrm>
            <a:off x="2406388" y="2111037"/>
            <a:ext cx="6028199" cy="1546500"/>
          </a:xfrm>
          <a:prstGeom prst="rect">
            <a:avLst/>
          </a:prstGeom>
        </p:spPr>
        <p:txBody>
          <a:bodyPr lIns="91425" tIns="91425" rIns="91425" bIns="91425" anchor="ctr" anchorCtr="0">
            <a:noAutofit/>
          </a:bodyPr>
          <a:lstStyle/>
          <a:p>
            <a:pPr lvl="0" rtl="0">
              <a:spcBef>
                <a:spcPts val="0"/>
              </a:spcBef>
              <a:buNone/>
            </a:pPr>
            <a:r>
              <a:rPr lang="en-US" sz="6000" dirty="0" smtClean="0">
                <a:solidFill>
                  <a:srgbClr val="23B9DE"/>
                </a:solidFill>
                <a:latin typeface="Candara" charset="0"/>
                <a:ea typeface="Candara" charset="0"/>
                <a:cs typeface="Candara" charset="0"/>
              </a:rPr>
              <a:t>CLUSTER: STEP 2</a:t>
            </a:r>
            <a:endParaRPr lang="en" sz="6000" dirty="0">
              <a:solidFill>
                <a:srgbClr val="23B9DE"/>
              </a:solidFill>
              <a:latin typeface="Candara" charset="0"/>
              <a:ea typeface="Candara" charset="0"/>
              <a:cs typeface="Candara" charset="0"/>
            </a:endParaRPr>
          </a:p>
        </p:txBody>
      </p:sp>
      <p:sp>
        <p:nvSpPr>
          <p:cNvPr id="103" name="Shape 103"/>
          <p:cNvSpPr txBox="1">
            <a:spLocks noGrp="1"/>
          </p:cNvSpPr>
          <p:nvPr>
            <p:ph type="subTitle" idx="4294967295"/>
          </p:nvPr>
        </p:nvSpPr>
        <p:spPr>
          <a:xfrm>
            <a:off x="2427764" y="3403170"/>
            <a:ext cx="6028199" cy="1046400"/>
          </a:xfrm>
          <a:prstGeom prst="rect">
            <a:avLst/>
          </a:prstGeom>
        </p:spPr>
        <p:txBody>
          <a:bodyPr lIns="91425" tIns="91425" rIns="91425" bIns="91425" anchor="t" anchorCtr="0">
            <a:noAutofit/>
          </a:bodyPr>
          <a:lstStyle/>
          <a:p>
            <a:pPr lvl="0" rtl="0">
              <a:spcBef>
                <a:spcPts val="0"/>
              </a:spcBef>
              <a:buNone/>
            </a:pPr>
            <a:r>
              <a:rPr lang="en-US" sz="2400" dirty="0" smtClean="0">
                <a:latin typeface="Candara" charset="0"/>
                <a:ea typeface="Candara" charset="0"/>
                <a:cs typeface="Candara" charset="0"/>
              </a:rPr>
              <a:t>Let’s configure the C* nodes</a:t>
            </a:r>
            <a:r>
              <a:rPr lang="is-IS" sz="2400" dirty="0" smtClean="0">
                <a:latin typeface="Candara" charset="0"/>
                <a:ea typeface="Candara" charset="0"/>
                <a:cs typeface="Candara" charset="0"/>
              </a:rPr>
              <a:t>…</a:t>
            </a:r>
            <a:endParaRPr lang="en" sz="2400" dirty="0">
              <a:latin typeface="Candara" charset="0"/>
              <a:ea typeface="Candara" charset="0"/>
              <a:cs typeface="Candara" charset="0"/>
            </a:endParaRPr>
          </a:p>
        </p:txBody>
      </p:sp>
      <p:grpSp>
        <p:nvGrpSpPr>
          <p:cNvPr id="10" name="Shape 719"/>
          <p:cNvGrpSpPr/>
          <p:nvPr/>
        </p:nvGrpSpPr>
        <p:grpSpPr>
          <a:xfrm>
            <a:off x="142377" y="2429291"/>
            <a:ext cx="1576307" cy="1552284"/>
            <a:chOff x="5233525" y="4954450"/>
            <a:chExt cx="538275" cy="516350"/>
          </a:xfrm>
        </p:grpSpPr>
        <p:sp>
          <p:nvSpPr>
            <p:cNvPr id="11" name="Shape 720"/>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721"/>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22"/>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23"/>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24"/>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25"/>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726"/>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727"/>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728"/>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729"/>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730"/>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93897506"/>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165474" y="1444025"/>
            <a:ext cx="7811257" cy="459900"/>
          </a:xfrm>
          <a:prstGeom prst="rect">
            <a:avLst/>
          </a:prstGeom>
        </p:spPr>
        <p:txBody>
          <a:bodyPr lIns="91425" tIns="91425" rIns="91425" bIns="91425" anchor="b" anchorCtr="0">
            <a:noAutofit/>
          </a:bodyPr>
          <a:lstStyle/>
          <a:p>
            <a:r>
              <a:rPr lang="en-US" sz="3600" dirty="0" smtClean="0">
                <a:solidFill>
                  <a:srgbClr val="23B9DE"/>
                </a:solidFill>
                <a:latin typeface="Candara" charset="0"/>
                <a:ea typeface="Candara" charset="0"/>
                <a:cs typeface="Candara" charset="0"/>
              </a:rPr>
              <a:t>Configuring Cassandra nodes </a:t>
            </a:r>
            <a:r>
              <a:rPr lang="is-IS" sz="3600" dirty="0" smtClean="0">
                <a:solidFill>
                  <a:srgbClr val="23B9DE"/>
                </a:solidFill>
                <a:latin typeface="Candara" charset="0"/>
                <a:ea typeface="Candara" charset="0"/>
                <a:cs typeface="Candara" charset="0"/>
              </a:rPr>
              <a:t>…</a:t>
            </a:r>
            <a:r>
              <a:rPr lang="en-US" sz="3600" dirty="0">
                <a:solidFill>
                  <a:srgbClr val="23B9DE"/>
                </a:solidFill>
                <a:latin typeface="Candara" charset="0"/>
                <a:ea typeface="Candara" charset="0"/>
                <a:cs typeface="Candara" charset="0"/>
              </a:rPr>
              <a:t/>
            </a:r>
            <a:br>
              <a:rPr lang="en-US" sz="3600" dirty="0">
                <a:solidFill>
                  <a:srgbClr val="23B9DE"/>
                </a:solidFill>
                <a:latin typeface="Candara" charset="0"/>
                <a:ea typeface="Candara" charset="0"/>
                <a:cs typeface="Candara" charset="0"/>
              </a:rPr>
            </a:br>
            <a:r>
              <a:rPr lang="en-US" sz="3600" dirty="0" smtClean="0">
                <a:solidFill>
                  <a:srgbClr val="23B9DE"/>
                </a:solidFill>
                <a:latin typeface="Candara" charset="0"/>
                <a:ea typeface="Candara" charset="0"/>
                <a:cs typeface="Candara" charset="0"/>
              </a:rPr>
              <a:t>            or   </a:t>
            </a:r>
            <a:r>
              <a:rPr lang="is-IS" sz="3600" dirty="0" smtClean="0">
                <a:solidFill>
                  <a:srgbClr val="23B9DE"/>
                </a:solidFill>
                <a:latin typeface="Candara" charset="0"/>
                <a:ea typeface="Candara" charset="0"/>
                <a:cs typeface="Candara" charset="0"/>
              </a:rPr>
              <a:t>…   </a:t>
            </a:r>
            <a:r>
              <a:rPr lang="en-US" sz="3600" dirty="0" smtClean="0">
                <a:solidFill>
                  <a:srgbClr val="23B9DE"/>
                </a:solidFill>
                <a:latin typeface="Consolas" charset="0"/>
                <a:ea typeface="Consolas" charset="0"/>
                <a:cs typeface="Consolas" charset="0"/>
              </a:rPr>
              <a:t>/</a:t>
            </a:r>
            <a:r>
              <a:rPr lang="en-US" sz="2400" dirty="0" err="1" smtClean="0">
                <a:solidFill>
                  <a:srgbClr val="23B9DE"/>
                </a:solidFill>
                <a:latin typeface="Consolas" charset="0"/>
                <a:ea typeface="Consolas" charset="0"/>
                <a:cs typeface="Consolas" charset="0"/>
              </a:rPr>
              <a:t>etc</a:t>
            </a:r>
            <a:r>
              <a:rPr lang="en-US" sz="2400" dirty="0" smtClean="0">
                <a:solidFill>
                  <a:srgbClr val="23B9DE"/>
                </a:solidFill>
                <a:latin typeface="Consolas" charset="0"/>
                <a:ea typeface="Consolas" charset="0"/>
                <a:cs typeface="Consolas" charset="0"/>
              </a:rPr>
              <a:t>/</a:t>
            </a:r>
            <a:r>
              <a:rPr lang="en-US" sz="2400" dirty="0" err="1" smtClean="0">
                <a:solidFill>
                  <a:srgbClr val="23B9DE"/>
                </a:solidFill>
                <a:latin typeface="Consolas" charset="0"/>
                <a:ea typeface="Consolas" charset="0"/>
                <a:cs typeface="Consolas" charset="0"/>
              </a:rPr>
              <a:t>cassandra</a:t>
            </a:r>
            <a:r>
              <a:rPr lang="en-US" sz="2400" dirty="0" smtClean="0">
                <a:solidFill>
                  <a:srgbClr val="23B9DE"/>
                </a:solidFill>
                <a:latin typeface="Consolas" charset="0"/>
                <a:ea typeface="Consolas" charset="0"/>
                <a:cs typeface="Consolas" charset="0"/>
              </a:rPr>
              <a:t>/</a:t>
            </a:r>
            <a:r>
              <a:rPr lang="en-US" sz="2400" dirty="0" err="1" smtClean="0">
                <a:solidFill>
                  <a:srgbClr val="23B9DE"/>
                </a:solidFill>
                <a:latin typeface="Consolas" charset="0"/>
                <a:ea typeface="Consolas" charset="0"/>
                <a:cs typeface="Consolas" charset="0"/>
              </a:rPr>
              <a:t>cassandra.yaml</a:t>
            </a:r>
            <a:endParaRPr lang="en" sz="2400" dirty="0">
              <a:solidFill>
                <a:srgbClr val="23B9DE"/>
              </a:solidFill>
              <a:latin typeface="Candara" charset="0"/>
              <a:ea typeface="Candara" charset="0"/>
              <a:cs typeface="Candara" charset="0"/>
            </a:endParaRPr>
          </a:p>
        </p:txBody>
      </p:sp>
      <p:sp>
        <p:nvSpPr>
          <p:cNvPr id="121" name="Shape 121"/>
          <p:cNvSpPr txBox="1">
            <a:spLocks noGrp="1"/>
          </p:cNvSpPr>
          <p:nvPr>
            <p:ph type="body" idx="1"/>
          </p:nvPr>
        </p:nvSpPr>
        <p:spPr>
          <a:xfrm>
            <a:off x="1165474" y="2409957"/>
            <a:ext cx="7811257" cy="3935088"/>
          </a:xfrm>
          <a:prstGeom prst="rect">
            <a:avLst/>
          </a:prstGeom>
        </p:spPr>
        <p:txBody>
          <a:bodyPr lIns="91425" tIns="91425" rIns="91425" bIns="91425" anchor="t" anchorCtr="0">
            <a:noAutofit/>
          </a:bodyPr>
          <a:lstStyle/>
          <a:p>
            <a:pPr marL="342900" lvl="0" indent="-342900">
              <a:buClr>
                <a:srgbClr val="23B9DE"/>
              </a:buClr>
              <a:buFont typeface="Wingdings" charset="2"/>
              <a:buChar char="ü"/>
            </a:pPr>
            <a:r>
              <a:rPr lang="en" sz="3200" dirty="0" err="1" smtClean="0">
                <a:latin typeface="Candara" charset="0"/>
                <a:ea typeface="Candara" charset="0"/>
                <a:cs typeface="Candara" charset="0"/>
              </a:rPr>
              <a:t>cluster_name</a:t>
            </a:r>
            <a:endParaRPr lang="en-US" sz="3200" dirty="0" smtClean="0">
              <a:latin typeface="Candara" charset="0"/>
              <a:ea typeface="Candara" charset="0"/>
              <a:cs typeface="Candara" charset="0"/>
            </a:endParaRPr>
          </a:p>
          <a:p>
            <a:pPr marL="342900" lvl="0" indent="-342900">
              <a:buClr>
                <a:srgbClr val="23B9DE"/>
              </a:buClr>
              <a:buFont typeface="Wingdings" charset="2"/>
              <a:buChar char="ü"/>
            </a:pPr>
            <a:endParaRPr lang="en-US" sz="3200" dirty="0" smtClean="0">
              <a:latin typeface="Candara" charset="0"/>
              <a:ea typeface="Candara" charset="0"/>
              <a:cs typeface="Candara" charset="0"/>
            </a:endParaRPr>
          </a:p>
          <a:p>
            <a:pPr marL="342900" lvl="0" indent="-342900">
              <a:buClr>
                <a:srgbClr val="23B9DE"/>
              </a:buClr>
              <a:buFont typeface="Wingdings" charset="2"/>
              <a:buChar char="ü"/>
            </a:pPr>
            <a:r>
              <a:rPr lang="en-US" sz="3200" dirty="0">
                <a:latin typeface="Candara" charset="0"/>
                <a:ea typeface="Candara" charset="0"/>
                <a:cs typeface="Candara" charset="0"/>
              </a:rPr>
              <a:t>l</a:t>
            </a:r>
            <a:r>
              <a:rPr lang="en" sz="3200" dirty="0" err="1" smtClean="0">
                <a:latin typeface="Candara" charset="0"/>
                <a:ea typeface="Candara" charset="0"/>
                <a:cs typeface="Candara" charset="0"/>
              </a:rPr>
              <a:t>isten_address</a:t>
            </a:r>
            <a:endParaRPr lang="en-US" sz="3200" dirty="0" smtClean="0">
              <a:latin typeface="Candara" charset="0"/>
              <a:ea typeface="Candara" charset="0"/>
              <a:cs typeface="Candara" charset="0"/>
            </a:endParaRPr>
          </a:p>
          <a:p>
            <a:pPr marL="342900" lvl="0" indent="-342900">
              <a:buClr>
                <a:srgbClr val="23B9DE"/>
              </a:buClr>
              <a:buFont typeface="Wingdings" charset="2"/>
              <a:buChar char="ü"/>
            </a:pPr>
            <a:endParaRPr lang="en-US" sz="3200" dirty="0" smtClean="0">
              <a:latin typeface="Candara" charset="0"/>
              <a:ea typeface="Candara" charset="0"/>
              <a:cs typeface="Candara" charset="0"/>
            </a:endParaRPr>
          </a:p>
          <a:p>
            <a:pPr marL="342900" lvl="0" indent="-342900">
              <a:buClr>
                <a:srgbClr val="23B9DE"/>
              </a:buClr>
              <a:buFont typeface="Wingdings" charset="2"/>
              <a:buChar char="ü"/>
            </a:pPr>
            <a:r>
              <a:rPr lang="en" sz="3200" dirty="0" err="1" smtClean="0">
                <a:latin typeface="Candara" charset="0"/>
                <a:ea typeface="Candara" charset="0"/>
                <a:cs typeface="Candara" charset="0"/>
              </a:rPr>
              <a:t>rpc_address</a:t>
            </a:r>
            <a:endParaRPr lang="en-US" sz="3200" dirty="0" smtClean="0">
              <a:latin typeface="Candara" charset="0"/>
              <a:ea typeface="Candara" charset="0"/>
              <a:cs typeface="Candara" charset="0"/>
            </a:endParaRPr>
          </a:p>
          <a:p>
            <a:pPr marL="342900" lvl="0" indent="-342900">
              <a:buClr>
                <a:srgbClr val="23B9DE"/>
              </a:buClr>
              <a:buFont typeface="Wingdings" charset="2"/>
              <a:buChar char="ü"/>
            </a:pPr>
            <a:endParaRPr lang="en" sz="3200" dirty="0">
              <a:latin typeface="Candara" charset="0"/>
              <a:ea typeface="Candara" charset="0"/>
              <a:cs typeface="Candara" charset="0"/>
            </a:endParaRPr>
          </a:p>
          <a:p>
            <a:pPr marL="342900" lvl="0" indent="-342900">
              <a:buClr>
                <a:srgbClr val="23B9DE"/>
              </a:buClr>
              <a:buFont typeface="Wingdings" charset="2"/>
              <a:buChar char="ü"/>
            </a:pPr>
            <a:r>
              <a:rPr lang="en-US" sz="3200" dirty="0">
                <a:latin typeface="Candara" charset="0"/>
                <a:ea typeface="Candara" charset="0"/>
                <a:cs typeface="Candara" charset="0"/>
              </a:rPr>
              <a:t>s</a:t>
            </a:r>
            <a:r>
              <a:rPr lang="en" sz="3200" dirty="0" err="1" smtClean="0">
                <a:latin typeface="Candara" charset="0"/>
                <a:ea typeface="Candara" charset="0"/>
                <a:cs typeface="Candara" charset="0"/>
              </a:rPr>
              <a:t>eeds</a:t>
            </a:r>
            <a:endParaRPr lang="en" sz="3200" dirty="0">
              <a:latin typeface="Candara" charset="0"/>
              <a:ea typeface="Candara" charset="0"/>
              <a:cs typeface="Candara" charset="0"/>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Shape 101"/>
          <p:cNvSpPr/>
          <p:nvPr/>
        </p:nvSpPr>
        <p:spPr>
          <a:xfrm>
            <a:off x="-293918" y="1980984"/>
            <a:ext cx="2448899" cy="2448899"/>
          </a:xfrm>
          <a:prstGeom prst="ellipse">
            <a:avLst/>
          </a:prstGeom>
          <a:solidFill>
            <a:srgbClr val="23B9DE"/>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smtClean="0"/>
              <a:t>`</a:t>
            </a:r>
            <a:endParaRPr/>
          </a:p>
        </p:txBody>
      </p:sp>
      <p:sp>
        <p:nvSpPr>
          <p:cNvPr id="102" name="Shape 102"/>
          <p:cNvSpPr txBox="1">
            <a:spLocks noGrp="1"/>
          </p:cNvSpPr>
          <p:nvPr>
            <p:ph type="ctrTitle" idx="4294967295"/>
          </p:nvPr>
        </p:nvSpPr>
        <p:spPr>
          <a:xfrm>
            <a:off x="2406388" y="2111037"/>
            <a:ext cx="6028199" cy="1546500"/>
          </a:xfrm>
          <a:prstGeom prst="rect">
            <a:avLst/>
          </a:prstGeom>
        </p:spPr>
        <p:txBody>
          <a:bodyPr lIns="91425" tIns="91425" rIns="91425" bIns="91425" anchor="ctr" anchorCtr="0">
            <a:noAutofit/>
          </a:bodyPr>
          <a:lstStyle/>
          <a:p>
            <a:pPr lvl="0" rtl="0">
              <a:spcBef>
                <a:spcPts val="0"/>
              </a:spcBef>
              <a:buNone/>
            </a:pPr>
            <a:r>
              <a:rPr lang="en-US" sz="6000" dirty="0" smtClean="0">
                <a:solidFill>
                  <a:srgbClr val="23B9DE"/>
                </a:solidFill>
                <a:latin typeface="Candara" charset="0"/>
                <a:ea typeface="Candara" charset="0"/>
                <a:cs typeface="Candara" charset="0"/>
              </a:rPr>
              <a:t>CLUSTER: STEP 3</a:t>
            </a:r>
            <a:endParaRPr lang="en" sz="6000" dirty="0">
              <a:solidFill>
                <a:srgbClr val="23B9DE"/>
              </a:solidFill>
              <a:latin typeface="Candara" charset="0"/>
              <a:ea typeface="Candara" charset="0"/>
              <a:cs typeface="Candara" charset="0"/>
            </a:endParaRPr>
          </a:p>
        </p:txBody>
      </p:sp>
      <p:sp>
        <p:nvSpPr>
          <p:cNvPr id="103" name="Shape 103"/>
          <p:cNvSpPr txBox="1">
            <a:spLocks noGrp="1"/>
          </p:cNvSpPr>
          <p:nvPr>
            <p:ph type="subTitle" idx="4294967295"/>
          </p:nvPr>
        </p:nvSpPr>
        <p:spPr>
          <a:xfrm>
            <a:off x="2427764" y="3403170"/>
            <a:ext cx="6028199" cy="1046400"/>
          </a:xfrm>
          <a:prstGeom prst="rect">
            <a:avLst/>
          </a:prstGeom>
        </p:spPr>
        <p:txBody>
          <a:bodyPr lIns="91425" tIns="91425" rIns="91425" bIns="91425" anchor="t" anchorCtr="0">
            <a:noAutofit/>
          </a:bodyPr>
          <a:lstStyle/>
          <a:p>
            <a:pPr lvl="0" rtl="0">
              <a:spcBef>
                <a:spcPts val="0"/>
              </a:spcBef>
              <a:buNone/>
            </a:pPr>
            <a:r>
              <a:rPr lang="en-US" sz="2400" dirty="0" smtClean="0">
                <a:latin typeface="Candara" charset="0"/>
                <a:ea typeface="Candara" charset="0"/>
                <a:cs typeface="Candara" charset="0"/>
              </a:rPr>
              <a:t>Let’s open the necessary ports</a:t>
            </a:r>
            <a:r>
              <a:rPr lang="is-IS" sz="2400" dirty="0" smtClean="0">
                <a:latin typeface="Candara" charset="0"/>
                <a:ea typeface="Candara" charset="0"/>
                <a:cs typeface="Candara" charset="0"/>
              </a:rPr>
              <a:t>…</a:t>
            </a:r>
            <a:endParaRPr lang="en" sz="2400" dirty="0">
              <a:latin typeface="Candara" charset="0"/>
              <a:ea typeface="Candara" charset="0"/>
              <a:cs typeface="Candara" charset="0"/>
            </a:endParaRPr>
          </a:p>
        </p:txBody>
      </p:sp>
      <p:grpSp>
        <p:nvGrpSpPr>
          <p:cNvPr id="10" name="Shape 719"/>
          <p:cNvGrpSpPr/>
          <p:nvPr/>
        </p:nvGrpSpPr>
        <p:grpSpPr>
          <a:xfrm>
            <a:off x="142377" y="2429291"/>
            <a:ext cx="1576307" cy="1552284"/>
            <a:chOff x="5233525" y="4954450"/>
            <a:chExt cx="538275" cy="516350"/>
          </a:xfrm>
        </p:grpSpPr>
        <p:sp>
          <p:nvSpPr>
            <p:cNvPr id="11" name="Shape 720"/>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721"/>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22"/>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23"/>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24"/>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25"/>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726"/>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727"/>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728"/>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729"/>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730"/>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3544368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4"/>
        <p:cNvGrpSpPr/>
        <p:nvPr/>
      </p:nvGrpSpPr>
      <p:grpSpPr>
        <a:xfrm>
          <a:off x="0" y="0"/>
          <a:ext cx="0" cy="0"/>
          <a:chOff x="0" y="0"/>
          <a:chExt cx="0" cy="0"/>
        </a:xfrm>
      </p:grpSpPr>
      <p:sp>
        <p:nvSpPr>
          <p:cNvPr id="136" name="Shape 136"/>
          <p:cNvSpPr txBox="1">
            <a:spLocks noGrp="1"/>
          </p:cNvSpPr>
          <p:nvPr>
            <p:ph type="body" idx="4294967295"/>
          </p:nvPr>
        </p:nvSpPr>
        <p:spPr>
          <a:xfrm>
            <a:off x="1171500" y="2894550"/>
            <a:ext cx="2653200" cy="1068899"/>
          </a:xfrm>
          <a:prstGeom prst="rect">
            <a:avLst/>
          </a:prstGeom>
        </p:spPr>
        <p:txBody>
          <a:bodyPr lIns="91425" tIns="91425" rIns="91425" bIns="91425" anchor="ctr" anchorCtr="0">
            <a:noAutofit/>
          </a:bodyPr>
          <a:lstStyle/>
          <a:p>
            <a:pPr lvl="0" rtl="0">
              <a:spcBef>
                <a:spcPts val="0"/>
              </a:spcBef>
              <a:buNone/>
            </a:pPr>
            <a:r>
              <a:rPr lang="en" sz="1800">
                <a:solidFill>
                  <a:srgbClr val="F3F3F3"/>
                </a:solidFill>
              </a:rPr>
              <a:t>WANT BIG IMPACT?</a:t>
            </a:r>
          </a:p>
          <a:p>
            <a:pPr lvl="0" rtl="0">
              <a:spcBef>
                <a:spcPts val="0"/>
              </a:spcBef>
              <a:buNone/>
            </a:pPr>
            <a:r>
              <a:rPr lang="en" sz="1800" b="1">
                <a:solidFill>
                  <a:srgbClr val="F3F3F3"/>
                </a:solidFill>
              </a:rPr>
              <a:t>Use big image.</a:t>
            </a:r>
          </a:p>
        </p:txBody>
      </p:sp>
      <p:pic>
        <p:nvPicPr>
          <p:cNvPr id="2" name="Picture 1"/>
          <p:cNvPicPr>
            <a:picLocks noChangeAspect="1"/>
          </p:cNvPicPr>
          <p:nvPr/>
        </p:nvPicPr>
        <p:blipFill>
          <a:blip r:embed="rId3"/>
          <a:stretch>
            <a:fillRect/>
          </a:stretch>
        </p:blipFill>
        <p:spPr>
          <a:xfrm>
            <a:off x="1171500" y="1341433"/>
            <a:ext cx="7239101" cy="5516567"/>
          </a:xfrm>
          <a:prstGeom prst="rect">
            <a:avLst/>
          </a:prstGeom>
        </p:spPr>
      </p:pic>
      <p:sp>
        <p:nvSpPr>
          <p:cNvPr id="3" name="Rectangle 2"/>
          <p:cNvSpPr/>
          <p:nvPr/>
        </p:nvSpPr>
        <p:spPr>
          <a:xfrm>
            <a:off x="1171500" y="401885"/>
            <a:ext cx="7239100" cy="646331"/>
          </a:xfrm>
          <a:prstGeom prst="rect">
            <a:avLst/>
          </a:prstGeom>
        </p:spPr>
        <p:txBody>
          <a:bodyPr wrap="square">
            <a:spAutoFit/>
          </a:bodyPr>
          <a:lstStyle/>
          <a:p>
            <a:pPr algn="ctr"/>
            <a:r>
              <a:rPr lang="en-US" sz="3600" dirty="0" smtClean="0">
                <a:solidFill>
                  <a:srgbClr val="23B9DE"/>
                </a:solidFill>
                <a:latin typeface="Candara" charset="0"/>
                <a:ea typeface="Candara" charset="0"/>
                <a:cs typeface="Candara" charset="0"/>
              </a:rPr>
              <a:t>Ports, don’t forget to open!</a:t>
            </a:r>
            <a:endParaRPr lang="en-US" sz="3600" dirty="0"/>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Shape 101"/>
          <p:cNvSpPr/>
          <p:nvPr/>
        </p:nvSpPr>
        <p:spPr>
          <a:xfrm>
            <a:off x="-293918" y="1980984"/>
            <a:ext cx="2448899" cy="2448899"/>
          </a:xfrm>
          <a:prstGeom prst="ellipse">
            <a:avLst/>
          </a:prstGeom>
          <a:solidFill>
            <a:srgbClr val="23B9DE"/>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smtClean="0"/>
              <a:t>`</a:t>
            </a:r>
            <a:endParaRPr/>
          </a:p>
        </p:txBody>
      </p:sp>
      <p:sp>
        <p:nvSpPr>
          <p:cNvPr id="102" name="Shape 102"/>
          <p:cNvSpPr txBox="1">
            <a:spLocks noGrp="1"/>
          </p:cNvSpPr>
          <p:nvPr>
            <p:ph type="ctrTitle" idx="4294967295"/>
          </p:nvPr>
        </p:nvSpPr>
        <p:spPr>
          <a:xfrm>
            <a:off x="2285149" y="2111037"/>
            <a:ext cx="6769641" cy="1546500"/>
          </a:xfrm>
          <a:prstGeom prst="rect">
            <a:avLst/>
          </a:prstGeom>
        </p:spPr>
        <p:txBody>
          <a:bodyPr lIns="91425" tIns="91425" rIns="91425" bIns="91425" anchor="ctr" anchorCtr="0">
            <a:noAutofit/>
          </a:bodyPr>
          <a:lstStyle/>
          <a:p>
            <a:pPr lvl="0" rtl="0">
              <a:spcBef>
                <a:spcPts val="0"/>
              </a:spcBef>
              <a:buNone/>
            </a:pPr>
            <a:r>
              <a:rPr lang="en-US" sz="4800" dirty="0" smtClean="0">
                <a:solidFill>
                  <a:srgbClr val="23B9DE"/>
                </a:solidFill>
                <a:latin typeface="Candara" charset="0"/>
                <a:ea typeface="Candara" charset="0"/>
                <a:cs typeface="Candara" charset="0"/>
              </a:rPr>
              <a:t>PUTTING ALL TOGETHER</a:t>
            </a:r>
            <a:endParaRPr lang="en" sz="4800" dirty="0">
              <a:solidFill>
                <a:srgbClr val="23B9DE"/>
              </a:solidFill>
              <a:latin typeface="Candara" charset="0"/>
              <a:ea typeface="Candara" charset="0"/>
              <a:cs typeface="Candara" charset="0"/>
            </a:endParaRPr>
          </a:p>
        </p:txBody>
      </p:sp>
      <p:grpSp>
        <p:nvGrpSpPr>
          <p:cNvPr id="10" name="Shape 719"/>
          <p:cNvGrpSpPr/>
          <p:nvPr/>
        </p:nvGrpSpPr>
        <p:grpSpPr>
          <a:xfrm>
            <a:off x="142377" y="2429291"/>
            <a:ext cx="1576307" cy="1552284"/>
            <a:chOff x="5233525" y="4954450"/>
            <a:chExt cx="538275" cy="516350"/>
          </a:xfrm>
        </p:grpSpPr>
        <p:sp>
          <p:nvSpPr>
            <p:cNvPr id="11" name="Shape 720"/>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721"/>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22"/>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23"/>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24"/>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25"/>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726"/>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727"/>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728"/>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729"/>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730"/>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433449213"/>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06834" y="1485814"/>
            <a:ext cx="2652274" cy="3489213"/>
          </a:xfrm>
          <a:prstGeom prst="rect">
            <a:avLst/>
          </a:prstGeom>
        </p:spPr>
      </p:pic>
      <p:grpSp>
        <p:nvGrpSpPr>
          <p:cNvPr id="18" name="Group 17"/>
          <p:cNvGrpSpPr/>
          <p:nvPr/>
        </p:nvGrpSpPr>
        <p:grpSpPr>
          <a:xfrm>
            <a:off x="-432670" y="1368284"/>
            <a:ext cx="8037801" cy="5601767"/>
            <a:chOff x="-744904" y="710362"/>
            <a:chExt cx="8037801" cy="5601767"/>
          </a:xfrm>
        </p:grpSpPr>
        <p:pic>
          <p:nvPicPr>
            <p:cNvPr id="4" name="Picture 3"/>
            <p:cNvPicPr>
              <a:picLocks noChangeAspect="1"/>
            </p:cNvPicPr>
            <p:nvPr/>
          </p:nvPicPr>
          <p:blipFill>
            <a:blip r:embed="rId4">
              <a:alphaModFix amt="32000"/>
            </a:blip>
            <a:stretch>
              <a:fillRect/>
            </a:stretch>
          </p:blipFill>
          <p:spPr>
            <a:xfrm>
              <a:off x="-744904" y="1255864"/>
              <a:ext cx="8037801" cy="4872282"/>
            </a:xfrm>
            <a:prstGeom prst="rect">
              <a:avLst/>
            </a:prstGeom>
          </p:spPr>
        </p:pic>
        <p:pic>
          <p:nvPicPr>
            <p:cNvPr id="7" name="Picture 6"/>
            <p:cNvPicPr>
              <a:picLocks noChangeAspect="1"/>
            </p:cNvPicPr>
            <p:nvPr/>
          </p:nvPicPr>
          <p:blipFill>
            <a:blip r:embed="rId5"/>
            <a:stretch>
              <a:fillRect/>
            </a:stretch>
          </p:blipFill>
          <p:spPr>
            <a:xfrm>
              <a:off x="411044" y="3560566"/>
              <a:ext cx="3668751" cy="2751563"/>
            </a:xfrm>
            <a:prstGeom prst="rect">
              <a:avLst/>
            </a:prstGeom>
          </p:spPr>
        </p:pic>
        <p:pic>
          <p:nvPicPr>
            <p:cNvPr id="12" name="Picture 11"/>
            <p:cNvPicPr>
              <a:picLocks noChangeAspect="1"/>
            </p:cNvPicPr>
            <p:nvPr/>
          </p:nvPicPr>
          <p:blipFill>
            <a:blip r:embed="rId6"/>
            <a:stretch>
              <a:fillRect/>
            </a:stretch>
          </p:blipFill>
          <p:spPr>
            <a:xfrm>
              <a:off x="1539141" y="4469557"/>
              <a:ext cx="1501764" cy="888974"/>
            </a:xfrm>
            <a:prstGeom prst="rect">
              <a:avLst/>
            </a:prstGeom>
          </p:spPr>
        </p:pic>
        <p:pic>
          <p:nvPicPr>
            <p:cNvPr id="13" name="Picture 12"/>
            <p:cNvPicPr>
              <a:picLocks noChangeAspect="1"/>
            </p:cNvPicPr>
            <p:nvPr/>
          </p:nvPicPr>
          <p:blipFill>
            <a:blip r:embed="rId7">
              <a:duotone>
                <a:prstClr val="black"/>
                <a:schemeClr val="accent1">
                  <a:tint val="45000"/>
                  <a:satMod val="400000"/>
                </a:schemeClr>
              </a:duotone>
            </a:blip>
            <a:stretch>
              <a:fillRect/>
            </a:stretch>
          </p:blipFill>
          <p:spPr>
            <a:xfrm>
              <a:off x="2120690" y="3874050"/>
              <a:ext cx="464186" cy="232925"/>
            </a:xfrm>
            <a:prstGeom prst="rect">
              <a:avLst/>
            </a:prstGeom>
          </p:spPr>
        </p:pic>
        <p:pic>
          <p:nvPicPr>
            <p:cNvPr id="14" name="Picture 13"/>
            <p:cNvPicPr>
              <a:picLocks noChangeAspect="1"/>
            </p:cNvPicPr>
            <p:nvPr/>
          </p:nvPicPr>
          <p:blipFill>
            <a:blip r:embed="rId7">
              <a:duotone>
                <a:prstClr val="black"/>
                <a:schemeClr val="accent1">
                  <a:tint val="45000"/>
                  <a:satMod val="400000"/>
                </a:schemeClr>
              </a:duotone>
            </a:blip>
            <a:stretch>
              <a:fillRect/>
            </a:stretch>
          </p:blipFill>
          <p:spPr>
            <a:xfrm>
              <a:off x="3003989" y="4797581"/>
              <a:ext cx="464186" cy="232925"/>
            </a:xfrm>
            <a:prstGeom prst="rect">
              <a:avLst/>
            </a:prstGeom>
          </p:spPr>
        </p:pic>
        <p:pic>
          <p:nvPicPr>
            <p:cNvPr id="15" name="Picture 14"/>
            <p:cNvPicPr>
              <a:picLocks noChangeAspect="1"/>
            </p:cNvPicPr>
            <p:nvPr/>
          </p:nvPicPr>
          <p:blipFill>
            <a:blip r:embed="rId7">
              <a:duotone>
                <a:prstClr val="black"/>
                <a:schemeClr val="accent1">
                  <a:tint val="45000"/>
                  <a:satMod val="400000"/>
                </a:schemeClr>
              </a:duotone>
            </a:blip>
            <a:stretch>
              <a:fillRect/>
            </a:stretch>
          </p:blipFill>
          <p:spPr>
            <a:xfrm>
              <a:off x="2069081" y="5794762"/>
              <a:ext cx="464186" cy="232925"/>
            </a:xfrm>
            <a:prstGeom prst="rect">
              <a:avLst/>
            </a:prstGeom>
          </p:spPr>
        </p:pic>
        <p:pic>
          <p:nvPicPr>
            <p:cNvPr id="16" name="Picture 15"/>
            <p:cNvPicPr>
              <a:picLocks noChangeAspect="1"/>
            </p:cNvPicPr>
            <p:nvPr/>
          </p:nvPicPr>
          <p:blipFill>
            <a:blip r:embed="rId7">
              <a:duotone>
                <a:prstClr val="black"/>
                <a:schemeClr val="accent1">
                  <a:tint val="45000"/>
                  <a:satMod val="400000"/>
                </a:schemeClr>
              </a:duotone>
            </a:blip>
            <a:stretch>
              <a:fillRect/>
            </a:stretch>
          </p:blipFill>
          <p:spPr>
            <a:xfrm>
              <a:off x="1108408" y="4797581"/>
              <a:ext cx="464186" cy="232925"/>
            </a:xfrm>
            <a:prstGeom prst="rect">
              <a:avLst/>
            </a:prstGeom>
          </p:spPr>
        </p:pic>
        <p:pic>
          <p:nvPicPr>
            <p:cNvPr id="17" name="Picture 16"/>
            <p:cNvPicPr>
              <a:picLocks noChangeAspect="1"/>
            </p:cNvPicPr>
            <p:nvPr/>
          </p:nvPicPr>
          <p:blipFill>
            <a:blip r:embed="rId8"/>
            <a:stretch>
              <a:fillRect/>
            </a:stretch>
          </p:blipFill>
          <p:spPr>
            <a:xfrm>
              <a:off x="1443094" y="710362"/>
              <a:ext cx="1604650" cy="1604650"/>
            </a:xfrm>
            <a:prstGeom prst="rect">
              <a:avLst/>
            </a:prstGeom>
          </p:spPr>
        </p:pic>
        <p:pic>
          <p:nvPicPr>
            <p:cNvPr id="5" name="Picture 4"/>
            <p:cNvPicPr>
              <a:picLocks noChangeAspect="1"/>
            </p:cNvPicPr>
            <p:nvPr/>
          </p:nvPicPr>
          <p:blipFill>
            <a:blip r:embed="rId9">
              <a:alphaModFix amt="70000"/>
            </a:blip>
            <a:stretch>
              <a:fillRect/>
            </a:stretch>
          </p:blipFill>
          <p:spPr>
            <a:xfrm rot="1204075">
              <a:off x="3948153" y="2457366"/>
              <a:ext cx="2032614" cy="2032614"/>
            </a:xfrm>
            <a:prstGeom prst="rect">
              <a:avLst/>
            </a:prstGeom>
          </p:spPr>
        </p:pic>
      </p:grpSp>
      <p:sp>
        <p:nvSpPr>
          <p:cNvPr id="129" name="Shape 129"/>
          <p:cNvSpPr txBox="1">
            <a:spLocks noGrp="1"/>
          </p:cNvSpPr>
          <p:nvPr>
            <p:ph type="title"/>
          </p:nvPr>
        </p:nvSpPr>
        <p:spPr>
          <a:xfrm>
            <a:off x="1248937" y="960239"/>
            <a:ext cx="6858000" cy="459900"/>
          </a:xfrm>
          <a:prstGeom prst="rect">
            <a:avLst/>
          </a:prstGeom>
        </p:spPr>
        <p:txBody>
          <a:bodyPr lIns="91425" tIns="91425" rIns="91425" bIns="91425" anchor="b" anchorCtr="0">
            <a:noAutofit/>
          </a:bodyPr>
          <a:lstStyle/>
          <a:p>
            <a:pPr lvl="0">
              <a:spcBef>
                <a:spcPts val="0"/>
              </a:spcBef>
              <a:buNone/>
            </a:pPr>
            <a:r>
              <a:rPr lang="en-US" sz="3600" dirty="0" smtClean="0">
                <a:solidFill>
                  <a:srgbClr val="23B9DE"/>
                </a:solidFill>
                <a:latin typeface="Candara" charset="0"/>
                <a:ea typeface="Candara" charset="0"/>
                <a:cs typeface="Candara" charset="0"/>
              </a:rPr>
              <a:t>Cross platform F# solution to interact with Cassandra cluster!</a:t>
            </a:r>
            <a:endParaRPr lang="en" sz="3600" dirty="0">
              <a:solidFill>
                <a:srgbClr val="23B9DE"/>
              </a:solidFill>
              <a:latin typeface="Candara" charset="0"/>
              <a:ea typeface="Candara" charset="0"/>
              <a:cs typeface="Candara" charset="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2E3037"/>
        </a:solidFill>
        <a:effectLst/>
      </p:bgPr>
    </p:bg>
    <p:spTree>
      <p:nvGrpSpPr>
        <p:cNvPr id="1" name="Shape 74"/>
        <p:cNvGrpSpPr/>
        <p:nvPr/>
      </p:nvGrpSpPr>
      <p:grpSpPr>
        <a:xfrm>
          <a:off x="0" y="0"/>
          <a:ext cx="0" cy="0"/>
          <a:chOff x="0" y="0"/>
          <a:chExt cx="0" cy="0"/>
        </a:xfrm>
      </p:grpSpPr>
      <p:sp>
        <p:nvSpPr>
          <p:cNvPr id="76" name="Shape 76"/>
          <p:cNvSpPr txBox="1">
            <a:spLocks noGrp="1"/>
          </p:cNvSpPr>
          <p:nvPr>
            <p:ph type="subTitle" idx="4294967295"/>
          </p:nvPr>
        </p:nvSpPr>
        <p:spPr>
          <a:xfrm>
            <a:off x="0" y="0"/>
            <a:ext cx="9143999" cy="2250040"/>
          </a:xfrm>
          <a:prstGeom prst="rect">
            <a:avLst/>
          </a:prstGeom>
        </p:spPr>
        <p:txBody>
          <a:bodyPr lIns="91425" tIns="91425" rIns="91425" bIns="91425" anchor="ctr" anchorCtr="0">
            <a:noAutofit/>
          </a:bodyPr>
          <a:lstStyle/>
          <a:p>
            <a:pPr lvl="0" algn="ctr">
              <a:spcBef>
                <a:spcPts val="0"/>
              </a:spcBef>
              <a:buNone/>
            </a:pPr>
            <a:r>
              <a:rPr lang="en-US" sz="6600" b="1" dirty="0" smtClean="0">
                <a:solidFill>
                  <a:srgbClr val="23B9DE"/>
                </a:solidFill>
                <a:latin typeface="Candara" charset="0"/>
                <a:ea typeface="Candara" charset="0"/>
                <a:cs typeface="Candara" charset="0"/>
              </a:rPr>
              <a:t>Alena Hall</a:t>
            </a:r>
          </a:p>
          <a:p>
            <a:pPr lvl="0" algn="ctr">
              <a:spcBef>
                <a:spcPts val="0"/>
              </a:spcBef>
              <a:buNone/>
            </a:pPr>
            <a:r>
              <a:rPr lang="en-US" sz="1400" b="1" dirty="0" smtClean="0">
                <a:solidFill>
                  <a:srgbClr val="23B9DE"/>
                </a:solidFill>
                <a:latin typeface="Candara" charset="0"/>
                <a:ea typeface="Candara" charset="0"/>
                <a:cs typeface="Candara" charset="0"/>
              </a:rPr>
              <a:t>(Alena Dzenisenka)</a:t>
            </a:r>
            <a:endParaRPr lang="en" sz="1400" b="1" dirty="0">
              <a:solidFill>
                <a:srgbClr val="23B9DE"/>
              </a:solidFill>
              <a:latin typeface="Candara" charset="0"/>
              <a:ea typeface="Candara" charset="0"/>
              <a:cs typeface="Candara" charset="0"/>
            </a:endParaRPr>
          </a:p>
        </p:txBody>
      </p:sp>
      <p:sp>
        <p:nvSpPr>
          <p:cNvPr id="77" name="Shape 77"/>
          <p:cNvSpPr txBox="1">
            <a:spLocks noGrp="1"/>
          </p:cNvSpPr>
          <p:nvPr>
            <p:ph type="body" idx="4294967295"/>
          </p:nvPr>
        </p:nvSpPr>
        <p:spPr>
          <a:xfrm>
            <a:off x="2002274" y="1933589"/>
            <a:ext cx="6671399" cy="1134900"/>
          </a:xfrm>
          <a:prstGeom prst="rect">
            <a:avLst/>
          </a:prstGeom>
        </p:spPr>
        <p:txBody>
          <a:bodyPr lIns="91425" tIns="91425" rIns="91425" bIns="91425" anchor="t" anchorCtr="0">
            <a:noAutofit/>
          </a:bodyPr>
          <a:lstStyle/>
          <a:p>
            <a:pPr marL="342900" lvl="0" indent="-342900">
              <a:spcBef>
                <a:spcPts val="0"/>
              </a:spcBef>
              <a:buClr>
                <a:srgbClr val="23B9DE"/>
              </a:buClr>
              <a:buFont typeface="Wingdings" charset="2"/>
              <a:buChar char="ü"/>
            </a:pPr>
            <a:r>
              <a:rPr lang="en-US" sz="2400" dirty="0" smtClean="0">
                <a:latin typeface="Candara" charset="0"/>
                <a:ea typeface="Candara" charset="0"/>
                <a:cs typeface="Candara" charset="0"/>
              </a:rPr>
              <a:t>Solution A</a:t>
            </a:r>
            <a:r>
              <a:rPr lang="en" sz="2400" dirty="0" smtClean="0">
                <a:latin typeface="Candara" charset="0"/>
                <a:ea typeface="Candara" charset="0"/>
                <a:cs typeface="Candara" charset="0"/>
              </a:rPr>
              <a:t>rchitect</a:t>
            </a:r>
            <a:r>
              <a:rPr lang="en" sz="2400" dirty="0">
                <a:latin typeface="Candara" charset="0"/>
                <a:ea typeface="Candara" charset="0"/>
                <a:cs typeface="Candara" charset="0"/>
              </a:rPr>
              <a:t>, MS in Computer Science</a:t>
            </a:r>
          </a:p>
          <a:p>
            <a:pPr lvl="0">
              <a:spcBef>
                <a:spcPts val="0"/>
              </a:spcBef>
              <a:buNone/>
            </a:pPr>
            <a:endParaRPr lang="en" sz="2400" dirty="0">
              <a:latin typeface="Candara" charset="0"/>
              <a:ea typeface="Candara" charset="0"/>
              <a:cs typeface="Candara" charset="0"/>
            </a:endParaRPr>
          </a:p>
          <a:p>
            <a:pPr marL="342900" lvl="0" indent="-342900">
              <a:spcBef>
                <a:spcPts val="0"/>
              </a:spcBef>
              <a:buClr>
                <a:srgbClr val="23B9DE"/>
              </a:buClr>
              <a:buFont typeface="Wingdings" charset="2"/>
              <a:buChar char="ü"/>
            </a:pPr>
            <a:r>
              <a:rPr lang="en-US" sz="2400" dirty="0" smtClean="0">
                <a:latin typeface="Candara" charset="0"/>
                <a:ea typeface="Candara" charset="0"/>
                <a:cs typeface="Candara" charset="0"/>
              </a:rPr>
              <a:t>Lots of distributed systems, highly loaded computations, efficient data storages, data science and machine learning</a:t>
            </a:r>
          </a:p>
          <a:p>
            <a:pPr lvl="0">
              <a:spcBef>
                <a:spcPts val="0"/>
              </a:spcBef>
              <a:buClr>
                <a:srgbClr val="23B9DE"/>
              </a:buClr>
              <a:buNone/>
            </a:pPr>
            <a:endParaRPr lang="en-US" sz="2400" dirty="0" smtClean="0">
              <a:latin typeface="Candara" charset="0"/>
              <a:ea typeface="Candara" charset="0"/>
              <a:cs typeface="Candara" charset="0"/>
            </a:endParaRPr>
          </a:p>
          <a:p>
            <a:pPr marL="342900" lvl="0" indent="-342900">
              <a:spcBef>
                <a:spcPts val="0"/>
              </a:spcBef>
              <a:buClr>
                <a:srgbClr val="23B9DE"/>
              </a:buClr>
              <a:buFont typeface="Wingdings" charset="2"/>
              <a:buChar char="ü"/>
            </a:pPr>
            <a:r>
              <a:rPr lang="en" sz="2400" dirty="0" smtClean="0">
                <a:latin typeface="Candara" charset="0"/>
                <a:ea typeface="Candara" charset="0"/>
                <a:cs typeface="Candara" charset="0"/>
              </a:rPr>
              <a:t>Member </a:t>
            </a:r>
            <a:r>
              <a:rPr lang="en" sz="2400" dirty="0">
                <a:latin typeface="Candara" charset="0"/>
                <a:ea typeface="Candara" charset="0"/>
                <a:cs typeface="Candara" charset="0"/>
              </a:rPr>
              <a:t>of F# Software Foundation Board of Trustees</a:t>
            </a:r>
          </a:p>
          <a:p>
            <a:pPr lvl="0">
              <a:spcBef>
                <a:spcPts val="0"/>
              </a:spcBef>
              <a:buClr>
                <a:srgbClr val="23B9DE"/>
              </a:buClr>
              <a:buNone/>
            </a:pPr>
            <a:endParaRPr lang="en" sz="2400" dirty="0">
              <a:latin typeface="Candara" charset="0"/>
              <a:ea typeface="Candara" charset="0"/>
              <a:cs typeface="Candara" charset="0"/>
            </a:endParaRPr>
          </a:p>
          <a:p>
            <a:pPr marL="342900" lvl="0" indent="-342900">
              <a:spcBef>
                <a:spcPts val="0"/>
              </a:spcBef>
              <a:buClr>
                <a:srgbClr val="23B9DE"/>
              </a:buClr>
              <a:buFont typeface="Wingdings" charset="2"/>
              <a:buChar char="ü"/>
            </a:pPr>
            <a:r>
              <a:rPr lang="en-US" sz="2400" dirty="0" smtClean="0">
                <a:latin typeface="Candara" charset="0"/>
                <a:ea typeface="Candara" charset="0"/>
                <a:cs typeface="Candara" charset="0"/>
              </a:rPr>
              <a:t>International </a:t>
            </a:r>
            <a:r>
              <a:rPr lang="en" sz="2400" dirty="0" smtClean="0">
                <a:latin typeface="Candara" charset="0"/>
                <a:ea typeface="Candara" charset="0"/>
                <a:cs typeface="Candara" charset="0"/>
              </a:rPr>
              <a:t>speaker </a:t>
            </a:r>
            <a:r>
              <a:rPr lang="en" sz="2400" dirty="0">
                <a:latin typeface="Candara" charset="0"/>
                <a:ea typeface="Candara" charset="0"/>
                <a:cs typeface="Candara" charset="0"/>
              </a:rPr>
              <a:t>and active software engineering   community   member</a:t>
            </a:r>
          </a:p>
        </p:txBody>
      </p:sp>
      <p:pic>
        <p:nvPicPr>
          <p:cNvPr id="3" name="Picture 2"/>
          <p:cNvPicPr>
            <a:picLocks noChangeAspect="1"/>
          </p:cNvPicPr>
          <p:nvPr/>
        </p:nvPicPr>
        <p:blipFill>
          <a:blip r:embed="rId3">
            <a:duotone>
              <a:schemeClr val="bg2">
                <a:shade val="45000"/>
                <a:satMod val="135000"/>
              </a:schemeClr>
              <a:prstClr val="white"/>
            </a:duotone>
          </a:blip>
          <a:stretch>
            <a:fillRect/>
          </a:stretch>
        </p:blipFill>
        <p:spPr>
          <a:xfrm>
            <a:off x="402308" y="2356285"/>
            <a:ext cx="1453009" cy="1424407"/>
          </a:xfrm>
          <a:prstGeom prst="rect">
            <a:avLst/>
          </a:prstGeom>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165473" y="1232152"/>
            <a:ext cx="7811257" cy="459900"/>
          </a:xfrm>
          <a:prstGeom prst="rect">
            <a:avLst/>
          </a:prstGeom>
        </p:spPr>
        <p:txBody>
          <a:bodyPr lIns="91425" tIns="91425" rIns="91425" bIns="91425" anchor="b" anchorCtr="0">
            <a:noAutofit/>
          </a:bodyPr>
          <a:lstStyle/>
          <a:p>
            <a:r>
              <a:rPr lang="en-US" sz="3600" dirty="0" smtClean="0">
                <a:solidFill>
                  <a:srgbClr val="23B9DE"/>
                </a:solidFill>
                <a:latin typeface="Candara" charset="0"/>
                <a:ea typeface="Candara" charset="0"/>
                <a:cs typeface="Candara" charset="0"/>
              </a:rPr>
              <a:t>What’s next?</a:t>
            </a:r>
            <a:endParaRPr lang="en" sz="2400" dirty="0">
              <a:solidFill>
                <a:srgbClr val="23B9DE"/>
              </a:solidFill>
              <a:latin typeface="Candara" charset="0"/>
              <a:ea typeface="Candara" charset="0"/>
              <a:cs typeface="Candara" charset="0"/>
            </a:endParaRPr>
          </a:p>
        </p:txBody>
      </p:sp>
      <p:sp>
        <p:nvSpPr>
          <p:cNvPr id="121" name="Shape 121"/>
          <p:cNvSpPr txBox="1">
            <a:spLocks noGrp="1"/>
          </p:cNvSpPr>
          <p:nvPr>
            <p:ph type="body" idx="1"/>
          </p:nvPr>
        </p:nvSpPr>
        <p:spPr>
          <a:xfrm>
            <a:off x="1165473" y="2186932"/>
            <a:ext cx="7811257" cy="3935088"/>
          </a:xfrm>
          <a:prstGeom prst="rect">
            <a:avLst/>
          </a:prstGeom>
        </p:spPr>
        <p:txBody>
          <a:bodyPr lIns="91425" tIns="91425" rIns="91425" bIns="91425" anchor="t" anchorCtr="0">
            <a:noAutofit/>
          </a:bodyPr>
          <a:lstStyle/>
          <a:p>
            <a:pPr marL="342900" lvl="0" indent="-342900">
              <a:buClr>
                <a:srgbClr val="23B9DE"/>
              </a:buClr>
              <a:buFont typeface="Wingdings" charset="2"/>
              <a:buChar char="ü"/>
            </a:pPr>
            <a:r>
              <a:rPr lang="en-US" sz="3200" dirty="0" err="1" smtClean="0">
                <a:latin typeface="Candara" charset="0"/>
                <a:ea typeface="Candara" charset="0"/>
                <a:cs typeface="Candara" charset="0"/>
              </a:rPr>
              <a:t>ProjectScaffold</a:t>
            </a:r>
            <a:r>
              <a:rPr lang="en-US" sz="3200" dirty="0" smtClean="0">
                <a:latin typeface="Candara" charset="0"/>
                <a:ea typeface="Candara" charset="0"/>
                <a:cs typeface="Candara" charset="0"/>
              </a:rPr>
              <a:t>   |&gt;  I </a:t>
            </a:r>
          </a:p>
          <a:p>
            <a:pPr marL="342900" lvl="0" indent="-342900">
              <a:buClr>
                <a:srgbClr val="23B9DE"/>
              </a:buClr>
              <a:buFont typeface="Wingdings" charset="2"/>
              <a:buChar char="ü"/>
            </a:pPr>
            <a:endParaRPr lang="en-US" sz="3200" dirty="0" smtClean="0">
              <a:latin typeface="Candara" charset="0"/>
              <a:ea typeface="Candara" charset="0"/>
              <a:cs typeface="Candara" charset="0"/>
            </a:endParaRPr>
          </a:p>
          <a:p>
            <a:pPr marL="342900" lvl="0" indent="-342900">
              <a:buClr>
                <a:srgbClr val="23B9DE"/>
              </a:buClr>
              <a:buFont typeface="Wingdings" charset="2"/>
              <a:buChar char="ü"/>
            </a:pPr>
            <a:r>
              <a:rPr lang="en-US" sz="3200" dirty="0" err="1" smtClean="0">
                <a:latin typeface="Candara" charset="0"/>
                <a:ea typeface="Candara" charset="0"/>
                <a:cs typeface="Candara" charset="0"/>
              </a:rPr>
              <a:t>Paket</a:t>
            </a:r>
            <a:r>
              <a:rPr lang="en-US" sz="3200" dirty="0" smtClean="0">
                <a:latin typeface="Candara" charset="0"/>
                <a:ea typeface="Candara" charset="0"/>
                <a:cs typeface="Candara" charset="0"/>
              </a:rPr>
              <a:t> </a:t>
            </a:r>
            <a:r>
              <a:rPr lang="en-US" sz="3200" dirty="0" smtClean="0">
                <a:solidFill>
                  <a:srgbClr val="23B9DE"/>
                </a:solidFill>
                <a:latin typeface="Candara" charset="0"/>
                <a:ea typeface="Candara" charset="0"/>
                <a:cs typeface="Candara" charset="0"/>
              </a:rPr>
              <a:t>!</a:t>
            </a:r>
          </a:p>
          <a:p>
            <a:pPr marL="342900" lvl="0" indent="-342900">
              <a:buClr>
                <a:srgbClr val="23B9DE"/>
              </a:buClr>
              <a:buFont typeface="Wingdings" charset="2"/>
              <a:buChar char="ü"/>
            </a:pPr>
            <a:endParaRPr lang="en-US" sz="3200" dirty="0" smtClean="0">
              <a:latin typeface="Candara" charset="0"/>
              <a:ea typeface="Candara" charset="0"/>
              <a:cs typeface="Candara" charset="0"/>
            </a:endParaRPr>
          </a:p>
          <a:p>
            <a:pPr marL="342900" lvl="0" indent="-342900">
              <a:buClr>
                <a:srgbClr val="23B9DE"/>
              </a:buClr>
              <a:buFont typeface="Wingdings" charset="2"/>
              <a:buChar char="ü"/>
            </a:pPr>
            <a:r>
              <a:rPr lang="en-US" sz="3200" dirty="0" err="1" smtClean="0">
                <a:latin typeface="Candara" charset="0"/>
                <a:ea typeface="Candara" charset="0"/>
                <a:cs typeface="Candara" charset="0"/>
              </a:rPr>
              <a:t>Xamarin</a:t>
            </a:r>
            <a:r>
              <a:rPr lang="en-US" sz="3200" dirty="0" smtClean="0">
                <a:latin typeface="Candara" charset="0"/>
                <a:ea typeface="Candara" charset="0"/>
                <a:cs typeface="Candara" charset="0"/>
              </a:rPr>
              <a:t> Studio </a:t>
            </a:r>
          </a:p>
        </p:txBody>
      </p:sp>
      <p:pic>
        <p:nvPicPr>
          <p:cNvPr id="2" name="Picture 1"/>
          <p:cNvPicPr>
            <a:picLocks noChangeAspect="1"/>
          </p:cNvPicPr>
          <p:nvPr/>
        </p:nvPicPr>
        <p:blipFill>
          <a:blip r:embed="rId3"/>
          <a:stretch>
            <a:fillRect/>
          </a:stretch>
        </p:blipFill>
        <p:spPr>
          <a:xfrm>
            <a:off x="5204916" y="2295511"/>
            <a:ext cx="454722" cy="386513"/>
          </a:xfrm>
          <a:prstGeom prst="rect">
            <a:avLst/>
          </a:prstGeom>
        </p:spPr>
      </p:pic>
      <p:pic>
        <p:nvPicPr>
          <p:cNvPr id="3" name="Picture 2"/>
          <p:cNvPicPr>
            <a:picLocks noChangeAspect="1"/>
          </p:cNvPicPr>
          <p:nvPr/>
        </p:nvPicPr>
        <p:blipFill>
          <a:blip r:embed="rId4"/>
          <a:stretch>
            <a:fillRect/>
          </a:stretch>
        </p:blipFill>
        <p:spPr>
          <a:xfrm>
            <a:off x="4334106" y="3977348"/>
            <a:ext cx="739698" cy="727369"/>
          </a:xfrm>
          <a:prstGeom prst="rect">
            <a:avLst/>
          </a:prstGeom>
        </p:spPr>
      </p:pic>
    </p:spTree>
    <p:extLst>
      <p:ext uri="{BB962C8B-B14F-4D97-AF65-F5344CB8AC3E}">
        <p14:creationId xmlns:p14="http://schemas.microsoft.com/office/powerpoint/2010/main" val="804551147"/>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165472" y="940403"/>
            <a:ext cx="7811257" cy="459900"/>
          </a:xfrm>
          <a:prstGeom prst="rect">
            <a:avLst/>
          </a:prstGeom>
        </p:spPr>
        <p:txBody>
          <a:bodyPr lIns="91425" tIns="91425" rIns="91425" bIns="91425" anchor="b" anchorCtr="0">
            <a:noAutofit/>
          </a:bodyPr>
          <a:lstStyle/>
          <a:p>
            <a:r>
              <a:rPr lang="en-US" sz="3600" dirty="0" err="1" smtClean="0">
                <a:solidFill>
                  <a:srgbClr val="FFFF00"/>
                </a:solidFill>
                <a:latin typeface="Candara" charset="0"/>
                <a:ea typeface="Candara" charset="0"/>
                <a:cs typeface="Candara" charset="0"/>
              </a:rPr>
              <a:t>ProjectScaffold</a:t>
            </a:r>
            <a:endParaRPr lang="en" sz="2400" dirty="0">
              <a:solidFill>
                <a:srgbClr val="FFFF00"/>
              </a:solidFill>
              <a:latin typeface="Candara" charset="0"/>
              <a:ea typeface="Candara" charset="0"/>
              <a:cs typeface="Candara" charset="0"/>
            </a:endParaRPr>
          </a:p>
        </p:txBody>
      </p:sp>
      <p:sp>
        <p:nvSpPr>
          <p:cNvPr id="5" name="Rectangle 4"/>
          <p:cNvSpPr/>
          <p:nvPr/>
        </p:nvSpPr>
        <p:spPr>
          <a:xfrm>
            <a:off x="1393902" y="2137742"/>
            <a:ext cx="6244683" cy="307777"/>
          </a:xfrm>
          <a:prstGeom prst="rect">
            <a:avLst/>
          </a:prstGeom>
          <a:solidFill>
            <a:srgbClr val="FFFF00"/>
          </a:solidFill>
          <a:ln>
            <a:noFill/>
          </a:ln>
        </p:spPr>
        <p:txBody>
          <a:bodyPr wrap="square">
            <a:spAutoFit/>
          </a:bodyPr>
          <a:lstStyle/>
          <a:p>
            <a:r>
              <a:rPr lang="en-US" dirty="0">
                <a:solidFill>
                  <a:schemeClr val="tx1"/>
                </a:solidFill>
                <a:latin typeface="Consolas" charset="0"/>
                <a:ea typeface="Consolas" charset="0"/>
                <a:cs typeface="Consolas" charset="0"/>
              </a:rPr>
              <a:t>$ </a:t>
            </a:r>
            <a:r>
              <a:rPr lang="en-US" dirty="0" err="1">
                <a:solidFill>
                  <a:schemeClr val="tx1"/>
                </a:solidFill>
                <a:latin typeface="Consolas" charset="0"/>
                <a:ea typeface="Consolas" charset="0"/>
                <a:cs typeface="Consolas" charset="0"/>
              </a:rPr>
              <a:t>git</a:t>
            </a:r>
            <a:r>
              <a:rPr lang="en-US" dirty="0">
                <a:solidFill>
                  <a:schemeClr val="tx1"/>
                </a:solidFill>
                <a:latin typeface="Consolas" charset="0"/>
                <a:ea typeface="Consolas" charset="0"/>
                <a:cs typeface="Consolas" charset="0"/>
              </a:rPr>
              <a:t> clone https://</a:t>
            </a:r>
            <a:r>
              <a:rPr lang="en-US" dirty="0" err="1" smtClean="0">
                <a:solidFill>
                  <a:schemeClr val="tx1"/>
                </a:solidFill>
                <a:latin typeface="Consolas" charset="0"/>
                <a:ea typeface="Consolas" charset="0"/>
                <a:cs typeface="Consolas" charset="0"/>
              </a:rPr>
              <a:t>github.com</a:t>
            </a:r>
            <a:r>
              <a:rPr lang="en-US" dirty="0" smtClean="0">
                <a:solidFill>
                  <a:schemeClr val="tx1"/>
                </a:solidFill>
                <a:latin typeface="Consolas" charset="0"/>
                <a:ea typeface="Consolas" charset="0"/>
                <a:cs typeface="Consolas" charset="0"/>
              </a:rPr>
              <a:t>/</a:t>
            </a:r>
            <a:r>
              <a:rPr lang="en-US" dirty="0" err="1" smtClean="0">
                <a:solidFill>
                  <a:schemeClr val="tx1"/>
                </a:solidFill>
                <a:latin typeface="Consolas" charset="0"/>
                <a:ea typeface="Consolas" charset="0"/>
                <a:cs typeface="Consolas" charset="0"/>
              </a:rPr>
              <a:t>fsprojects</a:t>
            </a:r>
            <a:r>
              <a:rPr lang="en-US" dirty="0" smtClean="0">
                <a:solidFill>
                  <a:schemeClr val="tx1"/>
                </a:solidFill>
                <a:latin typeface="Consolas" charset="0"/>
                <a:ea typeface="Consolas" charset="0"/>
                <a:cs typeface="Consolas" charset="0"/>
              </a:rPr>
              <a:t>/</a:t>
            </a:r>
            <a:r>
              <a:rPr lang="en-US" dirty="0" err="1" smtClean="0">
                <a:solidFill>
                  <a:schemeClr val="tx1"/>
                </a:solidFill>
                <a:latin typeface="Consolas" charset="0"/>
                <a:ea typeface="Consolas" charset="0"/>
                <a:cs typeface="Consolas" charset="0"/>
              </a:rPr>
              <a:t>ProjectScaffold.git</a:t>
            </a:r>
            <a:endParaRPr lang="en-US" dirty="0">
              <a:solidFill>
                <a:schemeClr val="tx1"/>
              </a:solidFill>
              <a:latin typeface="Consolas" charset="0"/>
              <a:ea typeface="Consolas" charset="0"/>
              <a:cs typeface="Consolas" charset="0"/>
            </a:endParaRPr>
          </a:p>
        </p:txBody>
      </p:sp>
      <p:sp>
        <p:nvSpPr>
          <p:cNvPr id="6" name="TextBox 5"/>
          <p:cNvSpPr txBox="1"/>
          <p:nvPr/>
        </p:nvSpPr>
        <p:spPr>
          <a:xfrm>
            <a:off x="1304692" y="1645912"/>
            <a:ext cx="1304693" cy="400110"/>
          </a:xfrm>
          <a:prstGeom prst="rect">
            <a:avLst/>
          </a:prstGeom>
          <a:noFill/>
        </p:spPr>
        <p:txBody>
          <a:bodyPr wrap="square" rtlCol="0">
            <a:spAutoFit/>
          </a:bodyPr>
          <a:lstStyle/>
          <a:p>
            <a:r>
              <a:rPr lang="en-US" sz="2000" b="1" dirty="0" smtClean="0">
                <a:solidFill>
                  <a:schemeClr val="bg1">
                    <a:lumMod val="95000"/>
                  </a:schemeClr>
                </a:solidFill>
                <a:latin typeface="Candara" charset="0"/>
                <a:ea typeface="Candara" charset="0"/>
                <a:cs typeface="Candara" charset="0"/>
              </a:rPr>
              <a:t>Clone it:</a:t>
            </a:r>
            <a:endParaRPr lang="en-US" sz="2000" b="1" dirty="0">
              <a:solidFill>
                <a:schemeClr val="bg1">
                  <a:lumMod val="95000"/>
                </a:schemeClr>
              </a:solidFill>
              <a:latin typeface="Candara" charset="0"/>
              <a:ea typeface="Candara" charset="0"/>
              <a:cs typeface="Candara" charset="0"/>
            </a:endParaRPr>
          </a:p>
        </p:txBody>
      </p:sp>
      <p:pic>
        <p:nvPicPr>
          <p:cNvPr id="7" name="Picture 6"/>
          <p:cNvPicPr>
            <a:picLocks noChangeAspect="1"/>
          </p:cNvPicPr>
          <p:nvPr/>
        </p:nvPicPr>
        <p:blipFill>
          <a:blip r:embed="rId3"/>
          <a:stretch>
            <a:fillRect/>
          </a:stretch>
        </p:blipFill>
        <p:spPr>
          <a:xfrm>
            <a:off x="3052593" y="3182958"/>
            <a:ext cx="4585992" cy="3534937"/>
          </a:xfrm>
          <a:prstGeom prst="rect">
            <a:avLst/>
          </a:prstGeom>
          <a:ln w="38100">
            <a:solidFill>
              <a:srgbClr val="FFFF00"/>
            </a:solidFill>
          </a:ln>
        </p:spPr>
      </p:pic>
      <p:sp>
        <p:nvSpPr>
          <p:cNvPr id="10" name="TextBox 9"/>
          <p:cNvSpPr txBox="1"/>
          <p:nvPr/>
        </p:nvSpPr>
        <p:spPr>
          <a:xfrm>
            <a:off x="1304691" y="4750371"/>
            <a:ext cx="1304693" cy="400110"/>
          </a:xfrm>
          <a:prstGeom prst="rect">
            <a:avLst/>
          </a:prstGeom>
          <a:noFill/>
        </p:spPr>
        <p:txBody>
          <a:bodyPr wrap="square" rtlCol="0">
            <a:spAutoFit/>
          </a:bodyPr>
          <a:lstStyle/>
          <a:p>
            <a:r>
              <a:rPr lang="en-US" sz="2000" b="1" dirty="0" smtClean="0">
                <a:solidFill>
                  <a:schemeClr val="bg1">
                    <a:lumMod val="95000"/>
                  </a:schemeClr>
                </a:solidFill>
                <a:latin typeface="Candara" charset="0"/>
                <a:ea typeface="Candara" charset="0"/>
                <a:cs typeface="Candara" charset="0"/>
              </a:rPr>
              <a:t>Build it:</a:t>
            </a:r>
            <a:endParaRPr lang="en-US" sz="2000" b="1" dirty="0">
              <a:solidFill>
                <a:schemeClr val="bg1">
                  <a:lumMod val="95000"/>
                </a:schemeClr>
              </a:solidFill>
              <a:latin typeface="Candara" charset="0"/>
              <a:ea typeface="Candara" charset="0"/>
              <a:cs typeface="Candara" charset="0"/>
            </a:endParaRPr>
          </a:p>
        </p:txBody>
      </p:sp>
    </p:spTree>
    <p:extLst>
      <p:ext uri="{BB962C8B-B14F-4D97-AF65-F5344CB8AC3E}">
        <p14:creationId xmlns:p14="http://schemas.microsoft.com/office/powerpoint/2010/main" val="2049480066"/>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165472" y="1138928"/>
            <a:ext cx="7811257" cy="459900"/>
          </a:xfrm>
          <a:prstGeom prst="rect">
            <a:avLst/>
          </a:prstGeom>
        </p:spPr>
        <p:txBody>
          <a:bodyPr lIns="91425" tIns="91425" rIns="91425" bIns="91425" anchor="b" anchorCtr="0">
            <a:noAutofit/>
          </a:bodyPr>
          <a:lstStyle/>
          <a:p>
            <a:r>
              <a:rPr lang="en-US" sz="3600" dirty="0" err="1" smtClean="0">
                <a:solidFill>
                  <a:srgbClr val="FFFF00"/>
                </a:solidFill>
                <a:latin typeface="Candara" charset="0"/>
                <a:ea typeface="Candara" charset="0"/>
                <a:cs typeface="Candara" charset="0"/>
              </a:rPr>
              <a:t>Paket</a:t>
            </a:r>
            <a:r>
              <a:rPr lang="en-US" sz="3600" dirty="0" smtClean="0">
                <a:solidFill>
                  <a:srgbClr val="FFFF00"/>
                </a:solidFill>
                <a:latin typeface="Candara" charset="0"/>
                <a:ea typeface="Candara" charset="0"/>
                <a:cs typeface="Candara" charset="0"/>
              </a:rPr>
              <a:t>!</a:t>
            </a:r>
            <a:endParaRPr lang="en" sz="2400" dirty="0">
              <a:solidFill>
                <a:srgbClr val="FFFF00"/>
              </a:solidFill>
              <a:latin typeface="Candara" charset="0"/>
              <a:ea typeface="Candara" charset="0"/>
              <a:cs typeface="Candara" charset="0"/>
            </a:endParaRPr>
          </a:p>
        </p:txBody>
      </p:sp>
      <p:sp>
        <p:nvSpPr>
          <p:cNvPr id="10" name="TextBox 9"/>
          <p:cNvSpPr txBox="1"/>
          <p:nvPr/>
        </p:nvSpPr>
        <p:spPr>
          <a:xfrm>
            <a:off x="1248935" y="1891520"/>
            <a:ext cx="7727794" cy="400110"/>
          </a:xfrm>
          <a:prstGeom prst="rect">
            <a:avLst/>
          </a:prstGeom>
          <a:noFill/>
        </p:spPr>
        <p:txBody>
          <a:bodyPr wrap="square" rtlCol="0">
            <a:spAutoFit/>
          </a:bodyPr>
          <a:lstStyle/>
          <a:p>
            <a:r>
              <a:rPr lang="en-US" sz="2000" b="1" dirty="0" smtClean="0">
                <a:solidFill>
                  <a:schemeClr val="bg1">
                    <a:lumMod val="95000"/>
                  </a:schemeClr>
                </a:solidFill>
                <a:latin typeface="Candara" charset="0"/>
                <a:ea typeface="Candara" charset="0"/>
                <a:cs typeface="Candara" charset="0"/>
              </a:rPr>
              <a:t>Add dependency for Cassandra library to </a:t>
            </a:r>
            <a:r>
              <a:rPr lang="en-US" sz="2000" b="1" dirty="0" err="1" smtClean="0">
                <a:solidFill>
                  <a:srgbClr val="FFFF00"/>
                </a:solidFill>
                <a:latin typeface="Candara" charset="0"/>
                <a:ea typeface="Candara" charset="0"/>
                <a:cs typeface="Candara" charset="0"/>
              </a:rPr>
              <a:t>paket.dependencies</a:t>
            </a:r>
            <a:r>
              <a:rPr lang="en-US" sz="2000" b="1" dirty="0" smtClean="0">
                <a:solidFill>
                  <a:schemeClr val="bg1">
                    <a:lumMod val="95000"/>
                  </a:schemeClr>
                </a:solidFill>
                <a:latin typeface="Candara" charset="0"/>
                <a:ea typeface="Candara" charset="0"/>
                <a:cs typeface="Candara" charset="0"/>
              </a:rPr>
              <a:t>:</a:t>
            </a:r>
            <a:endParaRPr lang="en-US" sz="2000" b="1" dirty="0">
              <a:solidFill>
                <a:schemeClr val="bg1">
                  <a:lumMod val="95000"/>
                </a:schemeClr>
              </a:solidFill>
              <a:latin typeface="Candara" charset="0"/>
              <a:ea typeface="Candara" charset="0"/>
              <a:cs typeface="Candara" charset="0"/>
            </a:endParaRPr>
          </a:p>
        </p:txBody>
      </p:sp>
      <p:pic>
        <p:nvPicPr>
          <p:cNvPr id="2" name="Picture 1"/>
          <p:cNvPicPr>
            <a:picLocks noChangeAspect="1"/>
          </p:cNvPicPr>
          <p:nvPr/>
        </p:nvPicPr>
        <p:blipFill>
          <a:blip r:embed="rId3"/>
          <a:stretch>
            <a:fillRect/>
          </a:stretch>
        </p:blipFill>
        <p:spPr>
          <a:xfrm>
            <a:off x="1371597" y="2584322"/>
            <a:ext cx="6658965" cy="2709746"/>
          </a:xfrm>
          <a:prstGeom prst="rect">
            <a:avLst/>
          </a:prstGeom>
          <a:ln w="38100">
            <a:solidFill>
              <a:srgbClr val="FFFF00"/>
            </a:solidFill>
          </a:ln>
        </p:spPr>
      </p:pic>
      <p:sp>
        <p:nvSpPr>
          <p:cNvPr id="8" name="TextBox 7"/>
          <p:cNvSpPr txBox="1"/>
          <p:nvPr/>
        </p:nvSpPr>
        <p:spPr>
          <a:xfrm>
            <a:off x="3951011" y="5891090"/>
            <a:ext cx="2308305" cy="400110"/>
          </a:xfrm>
          <a:prstGeom prst="rect">
            <a:avLst/>
          </a:prstGeom>
          <a:solidFill>
            <a:srgbClr val="FFFF00"/>
          </a:solidFill>
        </p:spPr>
        <p:txBody>
          <a:bodyPr wrap="square" rtlCol="0">
            <a:spAutoFit/>
          </a:bodyPr>
          <a:lstStyle/>
          <a:p>
            <a:r>
              <a:rPr lang="en-US" sz="2000" b="1" smtClean="0">
                <a:solidFill>
                  <a:schemeClr val="tx1"/>
                </a:solidFill>
                <a:latin typeface="Consolas" charset="0"/>
                <a:ea typeface="Consolas" charset="0"/>
                <a:cs typeface="Consolas" charset="0"/>
              </a:rPr>
              <a:t>$ </a:t>
            </a:r>
            <a:r>
              <a:rPr lang="en-US" sz="2000" b="1" dirty="0" err="1">
                <a:solidFill>
                  <a:schemeClr val="tx1"/>
                </a:solidFill>
                <a:latin typeface="Consolas" charset="0"/>
                <a:ea typeface="Consolas" charset="0"/>
                <a:cs typeface="Consolas" charset="0"/>
              </a:rPr>
              <a:t>paket</a:t>
            </a:r>
            <a:r>
              <a:rPr lang="en-US" sz="2000" b="1" dirty="0">
                <a:solidFill>
                  <a:schemeClr val="tx1"/>
                </a:solidFill>
                <a:latin typeface="Consolas" charset="0"/>
                <a:ea typeface="Consolas" charset="0"/>
                <a:cs typeface="Consolas" charset="0"/>
              </a:rPr>
              <a:t> install</a:t>
            </a:r>
          </a:p>
        </p:txBody>
      </p:sp>
      <p:sp>
        <p:nvSpPr>
          <p:cNvPr id="3" name="Rectangle 2"/>
          <p:cNvSpPr/>
          <p:nvPr/>
        </p:nvSpPr>
        <p:spPr>
          <a:xfrm>
            <a:off x="1265660" y="5891090"/>
            <a:ext cx="2685351" cy="400110"/>
          </a:xfrm>
          <a:prstGeom prst="rect">
            <a:avLst/>
          </a:prstGeom>
        </p:spPr>
        <p:txBody>
          <a:bodyPr wrap="none">
            <a:spAutoFit/>
          </a:bodyPr>
          <a:lstStyle/>
          <a:p>
            <a:r>
              <a:rPr lang="en-US" sz="2000" b="1">
                <a:solidFill>
                  <a:srgbClr val="FFFFFF">
                    <a:lumMod val="95000"/>
                  </a:srgbClr>
                </a:solidFill>
                <a:latin typeface="Candara" charset="0"/>
                <a:ea typeface="Candara" charset="0"/>
                <a:cs typeface="Candara" charset="0"/>
              </a:rPr>
              <a:t>Update dependencies: </a:t>
            </a:r>
            <a:endParaRPr lang="en-US"/>
          </a:p>
        </p:txBody>
      </p:sp>
    </p:spTree>
    <p:extLst>
      <p:ext uri="{BB962C8B-B14F-4D97-AF65-F5344CB8AC3E}">
        <p14:creationId xmlns:p14="http://schemas.microsoft.com/office/powerpoint/2010/main" val="809644243"/>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p:nvPr/>
        </p:nvSpPr>
        <p:spPr>
          <a:xfrm>
            <a:off x="3889450" y="1642350"/>
            <a:ext cx="4717800" cy="3007500"/>
          </a:xfrm>
          <a:prstGeom prst="rect">
            <a:avLst/>
          </a:prstGeom>
          <a:solidFill>
            <a:srgbClr val="2E3037"/>
          </a:solidFill>
          <a:ln>
            <a:noFill/>
          </a:ln>
        </p:spPr>
        <p:txBody>
          <a:bodyPr lIns="91425" tIns="91425" rIns="91425" bIns="91425" anchor="ctr" anchorCtr="0">
            <a:noAutofit/>
          </a:bodyPr>
          <a:lstStyle/>
          <a:p>
            <a:pPr lvl="0" algn="ctr" rtl="0">
              <a:spcBef>
                <a:spcPts val="0"/>
              </a:spcBef>
              <a:buNone/>
            </a:pPr>
            <a:r>
              <a:rPr lang="en" sz="1000">
                <a:solidFill>
                  <a:srgbClr val="39C0BA"/>
                </a:solidFill>
                <a:latin typeface="Quicksand"/>
                <a:ea typeface="Quicksand"/>
                <a:cs typeface="Quicksand"/>
                <a:sym typeface="Quicksand"/>
              </a:rPr>
              <a:t>Place your screenshot here</a:t>
            </a:r>
          </a:p>
        </p:txBody>
      </p:sp>
      <p:sp>
        <p:nvSpPr>
          <p:cNvPr id="282" name="Shape 282"/>
          <p:cNvSpPr txBox="1">
            <a:spLocks noGrp="1"/>
          </p:cNvSpPr>
          <p:nvPr>
            <p:ph type="body" idx="4294967295"/>
          </p:nvPr>
        </p:nvSpPr>
        <p:spPr>
          <a:xfrm>
            <a:off x="1319400" y="2916823"/>
            <a:ext cx="2147534" cy="952648"/>
          </a:xfrm>
          <a:prstGeom prst="rect">
            <a:avLst/>
          </a:prstGeom>
        </p:spPr>
        <p:txBody>
          <a:bodyPr lIns="91425" tIns="91425" rIns="91425" bIns="91425" anchor="t" anchorCtr="0">
            <a:noAutofit/>
          </a:bodyPr>
          <a:lstStyle/>
          <a:p>
            <a:pPr lvl="0" rtl="0">
              <a:spcBef>
                <a:spcPts val="0"/>
              </a:spcBef>
              <a:buNone/>
            </a:pPr>
            <a:r>
              <a:rPr lang="en-US" sz="5400" b="1" dirty="0" smtClean="0">
                <a:solidFill>
                  <a:srgbClr val="23B9DE"/>
                </a:solidFill>
                <a:latin typeface="Candara" charset="0"/>
                <a:ea typeface="Candara" charset="0"/>
                <a:cs typeface="Candara" charset="0"/>
              </a:rPr>
              <a:t>DEMO</a:t>
            </a:r>
            <a:endParaRPr lang="en" sz="5400" b="1" dirty="0">
              <a:solidFill>
                <a:srgbClr val="23B9DE"/>
              </a:solidFill>
              <a:latin typeface="Candara" charset="0"/>
              <a:ea typeface="Candara" charset="0"/>
              <a:cs typeface="Candara" charset="0"/>
            </a:endParaRPr>
          </a:p>
        </p:txBody>
      </p:sp>
      <p:sp>
        <p:nvSpPr>
          <p:cNvPr id="283" name="Shape 283"/>
          <p:cNvSpPr/>
          <p:nvPr/>
        </p:nvSpPr>
        <p:spPr>
          <a:xfrm>
            <a:off x="3678186" y="1642350"/>
            <a:ext cx="5140316" cy="4001794"/>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no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826" y="2037818"/>
            <a:ext cx="3743035" cy="2822167"/>
          </a:xfrm>
          <a:prstGeom prst="rect">
            <a:avLst/>
          </a:prstGeom>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8968154" cy="6858000"/>
          </a:xfrm>
          <a:prstGeom prst="rect">
            <a:avLst/>
          </a:prstGeom>
        </p:spPr>
      </p:pic>
    </p:spTree>
    <p:extLst>
      <p:ext uri="{BB962C8B-B14F-4D97-AF65-F5344CB8AC3E}">
        <p14:creationId xmlns:p14="http://schemas.microsoft.com/office/powerpoint/2010/main" val="684129384"/>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Shape 101"/>
          <p:cNvSpPr/>
          <p:nvPr/>
        </p:nvSpPr>
        <p:spPr>
          <a:xfrm>
            <a:off x="-506255" y="1924163"/>
            <a:ext cx="2448899" cy="2448899"/>
          </a:xfrm>
          <a:prstGeom prst="ellipse">
            <a:avLst/>
          </a:prstGeom>
          <a:solidFill>
            <a:srgbClr val="23B9DE"/>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smtClean="0"/>
              <a:t>`</a:t>
            </a:r>
            <a:endParaRPr/>
          </a:p>
        </p:txBody>
      </p:sp>
      <p:sp>
        <p:nvSpPr>
          <p:cNvPr id="102" name="Shape 102"/>
          <p:cNvSpPr txBox="1">
            <a:spLocks noGrp="1"/>
          </p:cNvSpPr>
          <p:nvPr>
            <p:ph type="ctrTitle" idx="4294967295"/>
          </p:nvPr>
        </p:nvSpPr>
        <p:spPr>
          <a:xfrm>
            <a:off x="1942644" y="2322178"/>
            <a:ext cx="7201819" cy="1546500"/>
          </a:xfrm>
          <a:prstGeom prst="rect">
            <a:avLst/>
          </a:prstGeom>
        </p:spPr>
        <p:txBody>
          <a:bodyPr lIns="91425" tIns="91425" rIns="91425" bIns="91425" anchor="ctr" anchorCtr="0">
            <a:noAutofit/>
          </a:bodyPr>
          <a:lstStyle/>
          <a:p>
            <a:pPr lvl="0" rtl="0">
              <a:spcBef>
                <a:spcPts val="0"/>
              </a:spcBef>
              <a:buNone/>
            </a:pPr>
            <a:r>
              <a:rPr lang="en-US" sz="4800" dirty="0" smtClean="0">
                <a:solidFill>
                  <a:srgbClr val="23B9DE"/>
                </a:solidFill>
                <a:latin typeface="Candara" charset="0"/>
                <a:ea typeface="Candara" charset="0"/>
                <a:cs typeface="Candara" charset="0"/>
              </a:rPr>
              <a:t>INTERNAL STATE OF DATA</a:t>
            </a:r>
            <a:endParaRPr lang="en" sz="4800" dirty="0">
              <a:solidFill>
                <a:srgbClr val="23B9DE"/>
              </a:solidFill>
              <a:latin typeface="Candara" charset="0"/>
              <a:ea typeface="Candara" charset="0"/>
              <a:cs typeface="Candara" charset="0"/>
            </a:endParaRPr>
          </a:p>
        </p:txBody>
      </p:sp>
      <p:grpSp>
        <p:nvGrpSpPr>
          <p:cNvPr id="10" name="Shape 719"/>
          <p:cNvGrpSpPr/>
          <p:nvPr/>
        </p:nvGrpSpPr>
        <p:grpSpPr>
          <a:xfrm>
            <a:off x="-80647" y="2443870"/>
            <a:ext cx="1576307" cy="1552284"/>
            <a:chOff x="5233525" y="4954450"/>
            <a:chExt cx="538275" cy="516350"/>
          </a:xfrm>
        </p:grpSpPr>
        <p:sp>
          <p:nvSpPr>
            <p:cNvPr id="11" name="Shape 720"/>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721"/>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22"/>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23"/>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24"/>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25"/>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726"/>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727"/>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728"/>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729"/>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730"/>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459831011"/>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8968154" cy="6858000"/>
          </a:xfrm>
          <a:prstGeom prst="rect">
            <a:avLst/>
          </a:prstGeom>
        </p:spPr>
      </p:pic>
    </p:spTree>
    <p:extLst>
      <p:ext uri="{BB962C8B-B14F-4D97-AF65-F5344CB8AC3E}">
        <p14:creationId xmlns:p14="http://schemas.microsoft.com/office/powerpoint/2010/main" val="519717283"/>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Shape 101"/>
          <p:cNvSpPr/>
          <p:nvPr/>
        </p:nvSpPr>
        <p:spPr>
          <a:xfrm>
            <a:off x="-506255" y="1924163"/>
            <a:ext cx="2448899" cy="2448899"/>
          </a:xfrm>
          <a:prstGeom prst="ellipse">
            <a:avLst/>
          </a:prstGeom>
          <a:solidFill>
            <a:srgbClr val="23B9DE"/>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smtClean="0"/>
              <a:t>`</a:t>
            </a:r>
            <a:endParaRPr/>
          </a:p>
        </p:txBody>
      </p:sp>
      <p:sp>
        <p:nvSpPr>
          <p:cNvPr id="102" name="Shape 102"/>
          <p:cNvSpPr txBox="1">
            <a:spLocks noGrp="1"/>
          </p:cNvSpPr>
          <p:nvPr>
            <p:ph type="ctrTitle" idx="4294967295"/>
          </p:nvPr>
        </p:nvSpPr>
        <p:spPr>
          <a:xfrm>
            <a:off x="2147708" y="2316025"/>
            <a:ext cx="7201819" cy="1301190"/>
          </a:xfrm>
          <a:prstGeom prst="rect">
            <a:avLst/>
          </a:prstGeom>
        </p:spPr>
        <p:txBody>
          <a:bodyPr lIns="91425" tIns="91425" rIns="91425" bIns="91425" anchor="ctr" anchorCtr="0">
            <a:noAutofit/>
          </a:bodyPr>
          <a:lstStyle/>
          <a:p>
            <a:pPr lvl="0" rtl="0">
              <a:spcBef>
                <a:spcPts val="0"/>
              </a:spcBef>
              <a:buNone/>
            </a:pPr>
            <a:r>
              <a:rPr lang="en-US" sz="4800" dirty="0" smtClean="0">
                <a:solidFill>
                  <a:srgbClr val="23B9DE"/>
                </a:solidFill>
                <a:latin typeface="Candara" charset="0"/>
                <a:ea typeface="Candara" charset="0"/>
                <a:cs typeface="Candara" charset="0"/>
              </a:rPr>
              <a:t>REACH OUT!</a:t>
            </a:r>
            <a:endParaRPr lang="en" sz="4800" dirty="0">
              <a:solidFill>
                <a:srgbClr val="23B9DE"/>
              </a:solidFill>
              <a:latin typeface="Candara" charset="0"/>
              <a:ea typeface="Candara" charset="0"/>
              <a:cs typeface="Candara" charset="0"/>
            </a:endParaRPr>
          </a:p>
        </p:txBody>
      </p:sp>
      <p:grpSp>
        <p:nvGrpSpPr>
          <p:cNvPr id="10" name="Shape 719"/>
          <p:cNvGrpSpPr/>
          <p:nvPr/>
        </p:nvGrpSpPr>
        <p:grpSpPr>
          <a:xfrm>
            <a:off x="-80647" y="2443870"/>
            <a:ext cx="1576307" cy="1552284"/>
            <a:chOff x="5233525" y="4954450"/>
            <a:chExt cx="538275" cy="516350"/>
          </a:xfrm>
        </p:grpSpPr>
        <p:sp>
          <p:nvSpPr>
            <p:cNvPr id="11" name="Shape 720"/>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721"/>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22"/>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23"/>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24"/>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25"/>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726"/>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727"/>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728"/>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729"/>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730"/>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2" name="Shape 121"/>
          <p:cNvSpPr txBox="1">
            <a:spLocks/>
          </p:cNvSpPr>
          <p:nvPr/>
        </p:nvSpPr>
        <p:spPr>
          <a:xfrm>
            <a:off x="2202909" y="3730626"/>
            <a:ext cx="6751519" cy="2435998"/>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lvl="0" indent="-342900">
              <a:buClr>
                <a:srgbClr val="23B9DE"/>
              </a:buClr>
            </a:pPr>
            <a:r>
              <a:rPr lang="en-US" sz="3200" dirty="0" smtClean="0">
                <a:solidFill>
                  <a:srgbClr val="23B9DE"/>
                </a:solidFill>
                <a:latin typeface="Candara" charset="0"/>
                <a:ea typeface="Candara" charset="0"/>
                <a:cs typeface="Candara" charset="0"/>
              </a:rPr>
              <a:t>@</a:t>
            </a:r>
            <a:r>
              <a:rPr lang="en-US" sz="3200" dirty="0" err="1" smtClean="0">
                <a:solidFill>
                  <a:srgbClr val="23B9DE"/>
                </a:solidFill>
                <a:latin typeface="Candara" charset="0"/>
                <a:ea typeface="Candara" charset="0"/>
                <a:cs typeface="Candara" charset="0"/>
              </a:rPr>
              <a:t>lenadroid</a:t>
            </a:r>
            <a:endParaRPr lang="en-US" sz="3200" dirty="0" smtClean="0">
              <a:solidFill>
                <a:srgbClr val="23B9DE"/>
              </a:solidFill>
              <a:latin typeface="Candara" charset="0"/>
              <a:ea typeface="Candara" charset="0"/>
              <a:cs typeface="Candara" charset="0"/>
            </a:endParaRPr>
          </a:p>
          <a:p>
            <a:pPr marL="342900" marR="0" lvl="0" indent="-342900" defTabSz="914400" eaLnBrk="1" fontAlgn="auto" latinLnBrk="0" hangingPunct="1">
              <a:lnSpc>
                <a:spcPct val="100000"/>
              </a:lnSpc>
              <a:spcBef>
                <a:spcPts val="0"/>
              </a:spcBef>
              <a:spcAft>
                <a:spcPts val="0"/>
              </a:spcAft>
              <a:buClr>
                <a:srgbClr val="23B9DE"/>
              </a:buClr>
              <a:buSzTx/>
              <a:buFont typeface="Wingdings" charset="2"/>
              <a:buNone/>
              <a:tabLst/>
              <a:defRPr/>
            </a:pPr>
            <a:endParaRPr lang="en-US" sz="1600" dirty="0">
              <a:solidFill>
                <a:srgbClr val="23B9DE"/>
              </a:solidFill>
              <a:latin typeface="Candara" charset="0"/>
              <a:ea typeface="Candara" charset="0"/>
              <a:cs typeface="Candara" charset="0"/>
            </a:endParaRPr>
          </a:p>
          <a:p>
            <a:pPr marL="342900" marR="0" lvl="0" indent="-342900" defTabSz="914400" eaLnBrk="1" fontAlgn="auto" latinLnBrk="0" hangingPunct="1">
              <a:lnSpc>
                <a:spcPct val="100000"/>
              </a:lnSpc>
              <a:spcBef>
                <a:spcPts val="0"/>
              </a:spcBef>
              <a:spcAft>
                <a:spcPts val="0"/>
              </a:spcAft>
              <a:buClr>
                <a:srgbClr val="23B9DE"/>
              </a:buClr>
              <a:buSzTx/>
              <a:buFont typeface="Wingdings" charset="2"/>
              <a:buNone/>
              <a:tabLst/>
              <a:defRPr/>
            </a:pPr>
            <a:r>
              <a:rPr lang="en-US" sz="3200" dirty="0" err="1" smtClean="0">
                <a:solidFill>
                  <a:srgbClr val="23B9DE"/>
                </a:solidFill>
                <a:latin typeface="Candara" charset="0"/>
                <a:ea typeface="Candara" charset="0"/>
                <a:cs typeface="Candara" charset="0"/>
              </a:rPr>
              <a:t>lenokhall@gmail.com</a:t>
            </a:r>
            <a:endParaRPr lang="en-US" sz="3200" dirty="0" smtClean="0">
              <a:solidFill>
                <a:srgbClr val="23B9DE"/>
              </a:solidFill>
              <a:latin typeface="Candara" charset="0"/>
              <a:ea typeface="Candara" charset="0"/>
              <a:cs typeface="Candara" charset="0"/>
            </a:endParaRPr>
          </a:p>
        </p:txBody>
      </p:sp>
    </p:spTree>
    <p:extLst>
      <p:ext uri="{BB962C8B-B14F-4D97-AF65-F5344CB8AC3E}">
        <p14:creationId xmlns:p14="http://schemas.microsoft.com/office/powerpoint/2010/main" val="1927802796"/>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9"/>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778" y="2679700"/>
            <a:ext cx="3175000" cy="3314700"/>
          </a:xfrm>
          <a:prstGeom prst="rect">
            <a:avLst/>
          </a:prstGeom>
        </p:spPr>
      </p:pic>
      <p:sp>
        <p:nvSpPr>
          <p:cNvPr id="4" name="TextBox 3"/>
          <p:cNvSpPr txBox="1"/>
          <p:nvPr/>
        </p:nvSpPr>
        <p:spPr>
          <a:xfrm>
            <a:off x="-200722" y="1479371"/>
            <a:ext cx="9144000" cy="1200329"/>
          </a:xfrm>
          <a:prstGeom prst="rect">
            <a:avLst/>
          </a:prstGeom>
          <a:noFill/>
        </p:spPr>
        <p:txBody>
          <a:bodyPr wrap="square" rtlCol="0">
            <a:spAutoFit/>
          </a:bodyPr>
          <a:lstStyle/>
          <a:p>
            <a:pPr algn="ctr"/>
            <a:r>
              <a:rPr lang="en-US" sz="7200" dirty="0" smtClean="0">
                <a:latin typeface="Candara" charset="0"/>
                <a:ea typeface="Candara" charset="0"/>
                <a:cs typeface="Candara" charset="0"/>
              </a:rPr>
              <a:t>Thank you!</a:t>
            </a:r>
            <a:endParaRPr lang="en-US" sz="7200" dirty="0">
              <a:latin typeface="Candara" charset="0"/>
              <a:ea typeface="Candara" charset="0"/>
              <a:cs typeface="Candara" charset="0"/>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1305100" y="646771"/>
            <a:ext cx="7805853" cy="669073"/>
          </a:xfrm>
          <a:prstGeom prst="rect">
            <a:avLst/>
          </a:prstGeom>
        </p:spPr>
        <p:txBody>
          <a:bodyPr lIns="91425" tIns="91425" rIns="91425" bIns="91425" anchor="ctr" anchorCtr="0">
            <a:noAutofit/>
          </a:bodyPr>
          <a:lstStyle/>
          <a:p>
            <a:pPr lvl="0" rtl="0">
              <a:spcBef>
                <a:spcPts val="0"/>
              </a:spcBef>
              <a:buNone/>
            </a:pPr>
            <a:r>
              <a:rPr lang="en-US" sz="3200" b="1" dirty="0" smtClean="0">
                <a:solidFill>
                  <a:srgbClr val="23B9DE"/>
                </a:solidFill>
                <a:latin typeface="Candara" charset="0"/>
                <a:ea typeface="Candara" charset="0"/>
                <a:cs typeface="Candara" charset="0"/>
              </a:rPr>
              <a:t>JOIN F# </a:t>
            </a:r>
            <a:r>
              <a:rPr lang="en-US" sz="3200" b="1" smtClean="0">
                <a:solidFill>
                  <a:srgbClr val="23B9DE"/>
                </a:solidFill>
                <a:latin typeface="Candara" charset="0"/>
                <a:ea typeface="Candara" charset="0"/>
                <a:cs typeface="Candara" charset="0"/>
              </a:rPr>
              <a:t>SOFTWARE FOUNDATION!</a:t>
            </a:r>
            <a:endParaRPr lang="en" sz="3200" b="1" dirty="0">
              <a:solidFill>
                <a:srgbClr val="23B9DE"/>
              </a:solidFill>
              <a:latin typeface="Candara" charset="0"/>
              <a:ea typeface="Candara" charset="0"/>
              <a:cs typeface="Candara" charset="0"/>
            </a:endParaRPr>
          </a:p>
        </p:txBody>
      </p:sp>
      <p:sp>
        <p:nvSpPr>
          <p:cNvPr id="85" name="Shape 85"/>
          <p:cNvSpPr txBox="1"/>
          <p:nvPr/>
        </p:nvSpPr>
        <p:spPr>
          <a:xfrm>
            <a:off x="502600" y="3039900"/>
            <a:ext cx="802500" cy="786300"/>
          </a:xfrm>
          <a:prstGeom prst="rect">
            <a:avLst/>
          </a:prstGeom>
          <a:noFill/>
          <a:ln>
            <a:noFill/>
          </a:ln>
        </p:spPr>
        <p:txBody>
          <a:bodyPr lIns="91425" tIns="91425" rIns="91425" bIns="91425" anchor="ctr" anchorCtr="0">
            <a:noAutofit/>
          </a:bodyPr>
          <a:lstStyle/>
          <a:p>
            <a:pPr lvl="0" algn="ctr">
              <a:spcBef>
                <a:spcPts val="0"/>
              </a:spcBef>
              <a:buNone/>
            </a:pPr>
            <a:r>
              <a:rPr lang="en" sz="3000">
                <a:solidFill>
                  <a:srgbClr val="2E3037"/>
                </a:solidFill>
                <a:latin typeface="Quicksand"/>
                <a:ea typeface="Quicksand"/>
                <a:cs typeface="Quicksand"/>
                <a:sym typeface="Quicksand"/>
              </a:rPr>
              <a:t>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2149"/>
            <a:ext cx="9144000" cy="4964220"/>
          </a:xfrm>
          <a:prstGeom prst="rect">
            <a:avLst/>
          </a:prstGeom>
        </p:spPr>
      </p:pic>
    </p:spTree>
    <p:extLst>
      <p:ext uri="{BB962C8B-B14F-4D97-AF65-F5344CB8AC3E}">
        <p14:creationId xmlns:p14="http://schemas.microsoft.com/office/powerpoint/2010/main" val="1640036828"/>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175749" y="449688"/>
            <a:ext cx="6858000" cy="459900"/>
          </a:xfrm>
          <a:prstGeom prst="rect">
            <a:avLst/>
          </a:prstGeom>
        </p:spPr>
        <p:txBody>
          <a:bodyPr lIns="91425" tIns="91425" rIns="91425" bIns="91425" anchor="b" anchorCtr="0">
            <a:noAutofit/>
          </a:bodyPr>
          <a:lstStyle/>
          <a:p>
            <a:pPr lvl="0" algn="ctr" rtl="0">
              <a:spcBef>
                <a:spcPts val="0"/>
              </a:spcBef>
              <a:buNone/>
            </a:pPr>
            <a:r>
              <a:rPr lang="en-US" sz="3600" dirty="0" smtClean="0">
                <a:solidFill>
                  <a:srgbClr val="23B9DE"/>
                </a:solidFill>
                <a:latin typeface="Candara" charset="0"/>
                <a:ea typeface="Candara" charset="0"/>
                <a:cs typeface="Candara" charset="0"/>
              </a:rPr>
              <a:t>CONTENTS</a:t>
            </a:r>
            <a:endParaRPr lang="en" sz="3600" dirty="0">
              <a:solidFill>
                <a:srgbClr val="23B9DE"/>
              </a:solidFill>
              <a:latin typeface="Candara" charset="0"/>
              <a:ea typeface="Candara" charset="0"/>
              <a:cs typeface="Candara" charset="0"/>
            </a:endParaRPr>
          </a:p>
        </p:txBody>
      </p:sp>
      <p:cxnSp>
        <p:nvCxnSpPr>
          <p:cNvPr id="203" name="Shape 203"/>
          <p:cNvCxnSpPr/>
          <p:nvPr/>
        </p:nvCxnSpPr>
        <p:spPr>
          <a:xfrm flipV="1">
            <a:off x="1626089" y="4489474"/>
            <a:ext cx="0" cy="616782"/>
          </a:xfrm>
          <a:prstGeom prst="straightConnector1">
            <a:avLst/>
          </a:prstGeom>
          <a:noFill/>
          <a:ln w="9525" cap="flat" cmpd="sng">
            <a:solidFill>
              <a:srgbClr val="999FA9"/>
            </a:solidFill>
            <a:prstDash val="solid"/>
            <a:round/>
            <a:headEnd type="none" w="lg" len="lg"/>
            <a:tailEnd type="oval" w="lg" len="lg"/>
          </a:ln>
        </p:spPr>
      </p:cxnSp>
      <p:cxnSp>
        <p:nvCxnSpPr>
          <p:cNvPr id="204" name="Shape 204"/>
          <p:cNvCxnSpPr/>
          <p:nvPr/>
        </p:nvCxnSpPr>
        <p:spPr>
          <a:xfrm flipV="1">
            <a:off x="1626089" y="2213359"/>
            <a:ext cx="0" cy="581212"/>
          </a:xfrm>
          <a:prstGeom prst="straightConnector1">
            <a:avLst/>
          </a:prstGeom>
          <a:noFill/>
          <a:ln w="9525" cap="flat" cmpd="sng">
            <a:solidFill>
              <a:srgbClr val="999FA9"/>
            </a:solidFill>
            <a:prstDash val="solid"/>
            <a:round/>
            <a:headEnd type="none" w="lg" len="lg"/>
            <a:tailEnd type="oval" w="lg" len="lg"/>
          </a:ln>
        </p:spPr>
      </p:cxnSp>
      <p:sp>
        <p:nvSpPr>
          <p:cNvPr id="205" name="Shape 205"/>
          <p:cNvSpPr txBox="1"/>
          <p:nvPr/>
        </p:nvSpPr>
        <p:spPr>
          <a:xfrm>
            <a:off x="1917696" y="3399978"/>
            <a:ext cx="6733143" cy="381000"/>
          </a:xfrm>
          <a:prstGeom prst="rect">
            <a:avLst/>
          </a:prstGeom>
          <a:noFill/>
          <a:ln>
            <a:noFill/>
          </a:ln>
        </p:spPr>
        <p:txBody>
          <a:bodyPr lIns="91425" tIns="91425" rIns="91425" bIns="91425" anchor="t" anchorCtr="0">
            <a:noAutofit/>
          </a:bodyPr>
          <a:lstStyle/>
          <a:p>
            <a:pPr lvl="0" rtl="0">
              <a:spcBef>
                <a:spcPts val="0"/>
              </a:spcBef>
              <a:buNone/>
            </a:pPr>
            <a:r>
              <a:rPr lang="en-US" sz="2000" dirty="0" smtClean="0">
                <a:solidFill>
                  <a:srgbClr val="F3F3F3"/>
                </a:solidFill>
                <a:latin typeface="Candara" charset="0"/>
                <a:ea typeface="Candara" charset="0"/>
                <a:cs typeface="Candara" charset="0"/>
                <a:sym typeface="Quicksand"/>
              </a:rPr>
              <a:t>Creating a data model for today’s demo</a:t>
            </a:r>
            <a:endParaRPr lang="en" sz="2000" dirty="0">
              <a:solidFill>
                <a:srgbClr val="F3F3F3"/>
              </a:solidFill>
              <a:latin typeface="Candara" charset="0"/>
              <a:ea typeface="Candara" charset="0"/>
              <a:cs typeface="Candara" charset="0"/>
              <a:sym typeface="Quicksand"/>
            </a:endParaRPr>
          </a:p>
        </p:txBody>
      </p:sp>
      <p:sp>
        <p:nvSpPr>
          <p:cNvPr id="206" name="Shape 206"/>
          <p:cNvSpPr txBox="1"/>
          <p:nvPr/>
        </p:nvSpPr>
        <p:spPr>
          <a:xfrm>
            <a:off x="1917697" y="4545780"/>
            <a:ext cx="5900937" cy="381000"/>
          </a:xfrm>
          <a:prstGeom prst="rect">
            <a:avLst/>
          </a:prstGeom>
          <a:noFill/>
          <a:ln>
            <a:noFill/>
          </a:ln>
        </p:spPr>
        <p:txBody>
          <a:bodyPr lIns="91425" tIns="91425" rIns="91425" bIns="91425" anchor="t" anchorCtr="0">
            <a:noAutofit/>
          </a:bodyPr>
          <a:lstStyle/>
          <a:p>
            <a:pPr lvl="0" rtl="0">
              <a:spcBef>
                <a:spcPts val="0"/>
              </a:spcBef>
              <a:buNone/>
            </a:pPr>
            <a:r>
              <a:rPr lang="en-US" sz="2000" dirty="0" smtClean="0">
                <a:solidFill>
                  <a:srgbClr val="F3F3F3"/>
                </a:solidFill>
                <a:latin typeface="Candara" charset="0"/>
                <a:ea typeface="Candara" charset="0"/>
                <a:cs typeface="Candara" charset="0"/>
                <a:sym typeface="Quicksand"/>
              </a:rPr>
              <a:t>Setting up a Cassandra cluster based on Docker</a:t>
            </a:r>
            <a:endParaRPr lang="en" sz="2000" dirty="0">
              <a:solidFill>
                <a:srgbClr val="F3F3F3"/>
              </a:solidFill>
              <a:latin typeface="Candara" charset="0"/>
              <a:ea typeface="Candara" charset="0"/>
              <a:cs typeface="Candara" charset="0"/>
              <a:sym typeface="Quicksand"/>
            </a:endParaRPr>
          </a:p>
        </p:txBody>
      </p:sp>
      <p:sp>
        <p:nvSpPr>
          <p:cNvPr id="207" name="Shape 207"/>
          <p:cNvSpPr txBox="1"/>
          <p:nvPr/>
        </p:nvSpPr>
        <p:spPr>
          <a:xfrm>
            <a:off x="1917696" y="2254176"/>
            <a:ext cx="7226304" cy="381000"/>
          </a:xfrm>
          <a:prstGeom prst="rect">
            <a:avLst/>
          </a:prstGeom>
          <a:noFill/>
          <a:ln>
            <a:noFill/>
          </a:ln>
        </p:spPr>
        <p:txBody>
          <a:bodyPr lIns="91425" tIns="91425" rIns="91425" bIns="91425" anchor="t" anchorCtr="0">
            <a:noAutofit/>
          </a:bodyPr>
          <a:lstStyle/>
          <a:p>
            <a:pPr lvl="0" rtl="0">
              <a:spcBef>
                <a:spcPts val="0"/>
              </a:spcBef>
              <a:buNone/>
            </a:pPr>
            <a:r>
              <a:rPr lang="en-US" sz="2000" dirty="0" smtClean="0">
                <a:solidFill>
                  <a:srgbClr val="F3F3F3"/>
                </a:solidFill>
                <a:latin typeface="Candara" charset="0"/>
                <a:ea typeface="Candara" charset="0"/>
                <a:cs typeface="Candara" charset="0"/>
                <a:sym typeface="Quicksand"/>
              </a:rPr>
              <a:t>Cassandra internals. Tips &amp; tricks for efficient data models</a:t>
            </a:r>
            <a:endParaRPr lang="en" sz="2000" dirty="0">
              <a:solidFill>
                <a:srgbClr val="F3F3F3"/>
              </a:solidFill>
              <a:latin typeface="Candara" charset="0"/>
              <a:ea typeface="Candara" charset="0"/>
              <a:cs typeface="Candara" charset="0"/>
              <a:sym typeface="Quicksand"/>
            </a:endParaRPr>
          </a:p>
        </p:txBody>
      </p:sp>
      <p:cxnSp>
        <p:nvCxnSpPr>
          <p:cNvPr id="208" name="Shape 208"/>
          <p:cNvCxnSpPr/>
          <p:nvPr/>
        </p:nvCxnSpPr>
        <p:spPr>
          <a:xfrm flipV="1">
            <a:off x="1626089" y="3302338"/>
            <a:ext cx="0" cy="569623"/>
          </a:xfrm>
          <a:prstGeom prst="straightConnector1">
            <a:avLst/>
          </a:prstGeom>
          <a:noFill/>
          <a:ln w="9525" cap="flat" cmpd="sng">
            <a:solidFill>
              <a:srgbClr val="999FA9"/>
            </a:solidFill>
            <a:prstDash val="solid"/>
            <a:round/>
            <a:headEnd type="none" w="lg" len="lg"/>
            <a:tailEnd type="oval" w="lg" len="lg"/>
          </a:ln>
        </p:spPr>
      </p:cxnSp>
      <p:cxnSp>
        <p:nvCxnSpPr>
          <p:cNvPr id="12" name="Shape 203"/>
          <p:cNvCxnSpPr/>
          <p:nvPr/>
        </p:nvCxnSpPr>
        <p:spPr>
          <a:xfrm flipV="1">
            <a:off x="1626089" y="5560322"/>
            <a:ext cx="0" cy="616782"/>
          </a:xfrm>
          <a:prstGeom prst="straightConnector1">
            <a:avLst/>
          </a:prstGeom>
          <a:noFill/>
          <a:ln w="9525" cap="flat" cmpd="sng">
            <a:solidFill>
              <a:srgbClr val="999FA9"/>
            </a:solidFill>
            <a:prstDash val="solid"/>
            <a:round/>
            <a:headEnd type="none" w="lg" len="lg"/>
            <a:tailEnd type="oval" w="lg" len="lg"/>
          </a:ln>
        </p:spPr>
      </p:cxnSp>
      <p:sp>
        <p:nvSpPr>
          <p:cNvPr id="13" name="Shape 206"/>
          <p:cNvSpPr txBox="1"/>
          <p:nvPr/>
        </p:nvSpPr>
        <p:spPr>
          <a:xfrm>
            <a:off x="1917696" y="5678213"/>
            <a:ext cx="6733143" cy="381000"/>
          </a:xfrm>
          <a:prstGeom prst="rect">
            <a:avLst/>
          </a:prstGeom>
          <a:noFill/>
          <a:ln>
            <a:noFill/>
          </a:ln>
        </p:spPr>
        <p:txBody>
          <a:bodyPr lIns="91425" tIns="91425" rIns="91425" bIns="91425" anchor="t" anchorCtr="0">
            <a:noAutofit/>
          </a:bodyPr>
          <a:lstStyle/>
          <a:p>
            <a:pPr lvl="0" rtl="0">
              <a:spcBef>
                <a:spcPts val="0"/>
              </a:spcBef>
              <a:buNone/>
            </a:pPr>
            <a:r>
              <a:rPr lang="en-US" sz="1800" dirty="0" smtClean="0">
                <a:solidFill>
                  <a:srgbClr val="F3F3F3"/>
                </a:solidFill>
                <a:latin typeface="Candara" charset="0"/>
                <a:ea typeface="Candara" charset="0"/>
                <a:cs typeface="Candara" charset="0"/>
                <a:sym typeface="Quicksand"/>
              </a:rPr>
              <a:t>Building a cross-platform F# solution to interact with </a:t>
            </a:r>
            <a:r>
              <a:rPr lang="en-US" sz="1800" smtClean="0">
                <a:solidFill>
                  <a:srgbClr val="F3F3F3"/>
                </a:solidFill>
                <a:latin typeface="Candara" charset="0"/>
                <a:ea typeface="Candara" charset="0"/>
                <a:cs typeface="Candara" charset="0"/>
                <a:sym typeface="Quicksand"/>
              </a:rPr>
              <a:t>C* cluster </a:t>
            </a:r>
            <a:endParaRPr lang="en" sz="1800" dirty="0">
              <a:solidFill>
                <a:srgbClr val="F3F3F3"/>
              </a:solidFill>
              <a:latin typeface="Candara" charset="0"/>
              <a:ea typeface="Candara" charset="0"/>
              <a:cs typeface="Candara" charset="0"/>
              <a:sym typeface="Quicksand"/>
            </a:endParaRPr>
          </a:p>
        </p:txBody>
      </p:sp>
      <p:sp>
        <p:nvSpPr>
          <p:cNvPr id="20" name="Shape 207"/>
          <p:cNvSpPr txBox="1"/>
          <p:nvPr/>
        </p:nvSpPr>
        <p:spPr>
          <a:xfrm>
            <a:off x="1513074" y="1058123"/>
            <a:ext cx="7226304" cy="381000"/>
          </a:xfrm>
          <a:prstGeom prst="rect">
            <a:avLst/>
          </a:prstGeom>
          <a:noFill/>
          <a:ln>
            <a:noFill/>
          </a:ln>
        </p:spPr>
        <p:txBody>
          <a:bodyPr lIns="91425" tIns="91425" rIns="91425" bIns="91425" anchor="t" anchorCtr="0">
            <a:noAutofit/>
          </a:bodyPr>
          <a:lstStyle/>
          <a:p>
            <a:pPr lvl="0" rtl="0">
              <a:spcBef>
                <a:spcPts val="0"/>
              </a:spcBef>
              <a:buNone/>
            </a:pPr>
            <a:r>
              <a:rPr lang="en-US" sz="2000" i="1" dirty="0" smtClean="0">
                <a:solidFill>
                  <a:srgbClr val="23B9DE"/>
                </a:solidFill>
                <a:latin typeface="Candara" charset="0"/>
                <a:ea typeface="Candara" charset="0"/>
                <a:cs typeface="Candara" charset="0"/>
                <a:sym typeface="Quicksand"/>
              </a:rPr>
              <a:t>TL;DR: will talk much about distributed systems, make a C* cluster on </a:t>
            </a:r>
            <a:r>
              <a:rPr lang="en-US" sz="2000" i="1" dirty="0">
                <a:solidFill>
                  <a:srgbClr val="23B9DE"/>
                </a:solidFill>
                <a:latin typeface="Candara" charset="0"/>
                <a:ea typeface="Candara" charset="0"/>
                <a:cs typeface="Candara" charset="0"/>
                <a:sym typeface="Quicksand"/>
              </a:rPr>
              <a:t>D</a:t>
            </a:r>
            <a:r>
              <a:rPr lang="en-US" sz="2000" i="1" dirty="0" smtClean="0">
                <a:solidFill>
                  <a:srgbClr val="23B9DE"/>
                </a:solidFill>
                <a:latin typeface="Candara" charset="0"/>
                <a:ea typeface="Candara" charset="0"/>
                <a:cs typeface="Candara" charset="0"/>
                <a:sym typeface="Quicksand"/>
              </a:rPr>
              <a:t>ocker and run queries from F# solution!</a:t>
            </a:r>
            <a:endParaRPr lang="en" sz="2000" i="1" dirty="0">
              <a:solidFill>
                <a:srgbClr val="23B9DE"/>
              </a:solidFill>
              <a:latin typeface="Candara" charset="0"/>
              <a:ea typeface="Candara" charset="0"/>
              <a:cs typeface="Candara" charset="0"/>
              <a:sym typeface="Quicksand"/>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3163"/>
            <a:ext cx="9144000" cy="6858000"/>
          </a:xfrm>
          <a:prstGeom prst="rect">
            <a:avLst/>
          </a:prstGeom>
        </p:spPr>
      </p:pic>
      <p:sp>
        <p:nvSpPr>
          <p:cNvPr id="83" name="Shape 83"/>
          <p:cNvSpPr txBox="1">
            <a:spLocks noGrp="1"/>
          </p:cNvSpPr>
          <p:nvPr>
            <p:ph type="ctrTitle"/>
          </p:nvPr>
        </p:nvSpPr>
        <p:spPr>
          <a:xfrm>
            <a:off x="3493212" y="2920937"/>
            <a:ext cx="2455525" cy="709799"/>
          </a:xfrm>
          <a:prstGeom prst="rect">
            <a:avLst/>
          </a:prstGeom>
        </p:spPr>
        <p:txBody>
          <a:bodyPr lIns="91425" tIns="91425" rIns="91425" bIns="91425" anchor="ctr" anchorCtr="0">
            <a:noAutofit/>
          </a:bodyPr>
          <a:lstStyle/>
          <a:p>
            <a:pPr lvl="0" rtl="0">
              <a:spcBef>
                <a:spcPts val="0"/>
              </a:spcBef>
              <a:buNone/>
            </a:pPr>
            <a:r>
              <a:rPr lang="en-US" sz="3200" dirty="0" smtClean="0">
                <a:solidFill>
                  <a:srgbClr val="23B9DE"/>
                </a:solidFill>
                <a:latin typeface="Candara" charset="0"/>
                <a:ea typeface="Candara" charset="0"/>
                <a:cs typeface="Candara" charset="0"/>
              </a:rPr>
              <a:t>CASSANDRA</a:t>
            </a:r>
            <a:endParaRPr lang="en" sz="3200" dirty="0">
              <a:solidFill>
                <a:srgbClr val="23B9DE"/>
              </a:solidFill>
              <a:latin typeface="Candara" charset="0"/>
              <a:ea typeface="Candara" charset="0"/>
              <a:cs typeface="Candara" charset="0"/>
            </a:endParaRPr>
          </a:p>
        </p:txBody>
      </p:sp>
      <p:sp>
        <p:nvSpPr>
          <p:cNvPr id="85" name="Shape 85"/>
          <p:cNvSpPr txBox="1"/>
          <p:nvPr/>
        </p:nvSpPr>
        <p:spPr>
          <a:xfrm>
            <a:off x="502600" y="3039900"/>
            <a:ext cx="802500" cy="786300"/>
          </a:xfrm>
          <a:prstGeom prst="rect">
            <a:avLst/>
          </a:prstGeom>
          <a:noFill/>
          <a:ln>
            <a:noFill/>
          </a:ln>
        </p:spPr>
        <p:txBody>
          <a:bodyPr lIns="91425" tIns="91425" rIns="91425" bIns="91425" anchor="ctr" anchorCtr="0">
            <a:noAutofit/>
          </a:bodyPr>
          <a:lstStyle/>
          <a:p>
            <a:pPr lvl="0" algn="ctr">
              <a:spcBef>
                <a:spcPts val="0"/>
              </a:spcBef>
              <a:buNone/>
            </a:pPr>
            <a:r>
              <a:rPr lang="en" sz="3000">
                <a:solidFill>
                  <a:srgbClr val="2E3037"/>
                </a:solidFill>
                <a:latin typeface="Quicksand"/>
                <a:ea typeface="Quicksand"/>
                <a:cs typeface="Quicksand"/>
                <a:sym typeface="Quicksand"/>
              </a:rPr>
              <a:t>1</a:t>
            </a:r>
          </a:p>
        </p:txBody>
      </p:sp>
      <p:pic>
        <p:nvPicPr>
          <p:cNvPr id="5" name="Picture 4"/>
          <p:cNvPicPr>
            <a:picLocks noChangeAspect="1"/>
          </p:cNvPicPr>
          <p:nvPr/>
        </p:nvPicPr>
        <p:blipFill>
          <a:blip r:embed="rId4">
            <a:duotone>
              <a:prstClr val="black"/>
              <a:schemeClr val="accent1">
                <a:tint val="45000"/>
                <a:satMod val="400000"/>
              </a:schemeClr>
            </a:duotone>
          </a:blip>
          <a:stretch>
            <a:fillRect/>
          </a:stretch>
        </p:blipFill>
        <p:spPr>
          <a:xfrm>
            <a:off x="4351057" y="692626"/>
            <a:ext cx="930865" cy="467101"/>
          </a:xfrm>
          <a:prstGeom prst="rect">
            <a:avLst/>
          </a:prstGeom>
        </p:spPr>
      </p:pic>
      <p:pic>
        <p:nvPicPr>
          <p:cNvPr id="7" name="Picture 6"/>
          <p:cNvPicPr>
            <a:picLocks noChangeAspect="1"/>
          </p:cNvPicPr>
          <p:nvPr/>
        </p:nvPicPr>
        <p:blipFill>
          <a:blip r:embed="rId4">
            <a:duotone>
              <a:prstClr val="black"/>
              <a:schemeClr val="accent1">
                <a:tint val="45000"/>
                <a:satMod val="400000"/>
              </a:schemeClr>
            </a:duotone>
          </a:blip>
          <a:stretch>
            <a:fillRect/>
          </a:stretch>
        </p:blipFill>
        <p:spPr>
          <a:xfrm>
            <a:off x="1841153" y="2995295"/>
            <a:ext cx="930865" cy="467101"/>
          </a:xfrm>
          <a:prstGeom prst="rect">
            <a:avLst/>
          </a:prstGeom>
        </p:spPr>
      </p:pic>
      <p:pic>
        <p:nvPicPr>
          <p:cNvPr id="8" name="Picture 7"/>
          <p:cNvPicPr>
            <a:picLocks noChangeAspect="1"/>
          </p:cNvPicPr>
          <p:nvPr/>
        </p:nvPicPr>
        <p:blipFill>
          <a:blip r:embed="rId4">
            <a:duotone>
              <a:prstClr val="black"/>
              <a:schemeClr val="accent1">
                <a:tint val="45000"/>
                <a:satMod val="400000"/>
              </a:schemeClr>
            </a:duotone>
          </a:blip>
          <a:stretch>
            <a:fillRect/>
          </a:stretch>
        </p:blipFill>
        <p:spPr>
          <a:xfrm>
            <a:off x="6615503" y="2995295"/>
            <a:ext cx="930865" cy="467101"/>
          </a:xfrm>
          <a:prstGeom prst="rect">
            <a:avLst/>
          </a:prstGeom>
        </p:spPr>
      </p:pic>
      <p:pic>
        <p:nvPicPr>
          <p:cNvPr id="9" name="Picture 8"/>
          <p:cNvPicPr>
            <a:picLocks noChangeAspect="1"/>
          </p:cNvPicPr>
          <p:nvPr/>
        </p:nvPicPr>
        <p:blipFill>
          <a:blip r:embed="rId4">
            <a:duotone>
              <a:prstClr val="black"/>
              <a:schemeClr val="accent1">
                <a:tint val="45000"/>
                <a:satMod val="400000"/>
              </a:schemeClr>
            </a:duotone>
          </a:blip>
          <a:stretch>
            <a:fillRect/>
          </a:stretch>
        </p:blipFill>
        <p:spPr>
          <a:xfrm>
            <a:off x="4255541" y="5483934"/>
            <a:ext cx="930865" cy="467101"/>
          </a:xfrm>
          <a:prstGeom prst="rect">
            <a:avLst/>
          </a:prstGeom>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1478898" y="1752243"/>
            <a:ext cx="7068986" cy="1093199"/>
          </a:xfrm>
          <a:prstGeom prst="rect">
            <a:avLst/>
          </a:prstGeom>
        </p:spPr>
        <p:txBody>
          <a:bodyPr lIns="91425" tIns="91425" rIns="91425" bIns="91425" anchor="ctr" anchorCtr="0">
            <a:noAutofit/>
          </a:bodyPr>
          <a:lstStyle/>
          <a:p>
            <a:pPr lvl="0">
              <a:buNone/>
            </a:pPr>
            <a:r>
              <a:rPr lang="en-US" dirty="0" smtClean="0">
                <a:solidFill>
                  <a:srgbClr val="23B9DE"/>
                </a:solidFill>
              </a:rPr>
              <a:t>“</a:t>
            </a:r>
            <a:r>
              <a:rPr lang="en" dirty="0" smtClean="0">
                <a:solidFill>
                  <a:srgbClr val="23B9DE"/>
                </a:solidFill>
              </a:rPr>
              <a:t>A </a:t>
            </a:r>
            <a:r>
              <a:rPr lang="en" dirty="0">
                <a:solidFill>
                  <a:srgbClr val="23B9DE"/>
                </a:solidFill>
              </a:rPr>
              <a:t>distributed system is one in which the failure of a computer you didn't even know existed can render your own computer </a:t>
            </a:r>
            <a:r>
              <a:rPr lang="en" dirty="0" smtClean="0">
                <a:solidFill>
                  <a:srgbClr val="23B9DE"/>
                </a:solidFill>
              </a:rPr>
              <a:t>unusable</a:t>
            </a:r>
            <a:r>
              <a:rPr lang="en-US" dirty="0" smtClean="0">
                <a:solidFill>
                  <a:srgbClr val="23B9DE"/>
                </a:solidFill>
              </a:rPr>
              <a:t>”</a:t>
            </a:r>
            <a:endParaRPr lang="en" dirty="0">
              <a:solidFill>
                <a:srgbClr val="23B9DE"/>
              </a:solidFill>
            </a:endParaRPr>
          </a:p>
        </p:txBody>
      </p:sp>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1478898" y="3554644"/>
            <a:ext cx="1710433" cy="1667131"/>
          </a:xfrm>
          <a:prstGeom prst="rect">
            <a:avLst/>
          </a:prstGeom>
        </p:spPr>
      </p:pic>
      <p:pic>
        <p:nvPicPr>
          <p:cNvPr id="3" name="Picture 2"/>
          <p:cNvPicPr>
            <a:picLocks noChangeAspect="1"/>
          </p:cNvPicPr>
          <p:nvPr/>
        </p:nvPicPr>
        <p:blipFill>
          <a:blip r:embed="rId4">
            <a:duotone>
              <a:prstClr val="black"/>
              <a:schemeClr val="tx2">
                <a:tint val="45000"/>
                <a:satMod val="400000"/>
              </a:schemeClr>
            </a:duotone>
          </a:blip>
          <a:stretch>
            <a:fillRect/>
          </a:stretch>
        </p:blipFill>
        <p:spPr>
          <a:xfrm>
            <a:off x="4003948" y="3554642"/>
            <a:ext cx="1710233" cy="1667131"/>
          </a:xfrm>
          <a:prstGeom prst="rect">
            <a:avLst/>
          </a:prstGeom>
        </p:spPr>
      </p:pic>
      <p:pic>
        <p:nvPicPr>
          <p:cNvPr id="4" name="Picture 3"/>
          <p:cNvPicPr>
            <a:picLocks noChangeAspect="1"/>
          </p:cNvPicPr>
          <p:nvPr/>
        </p:nvPicPr>
        <p:blipFill>
          <a:blip r:embed="rId5">
            <a:grayscl/>
          </a:blip>
          <a:stretch>
            <a:fillRect/>
          </a:stretch>
        </p:blipFill>
        <p:spPr>
          <a:xfrm>
            <a:off x="6528798" y="3554642"/>
            <a:ext cx="1667131" cy="1667131"/>
          </a:xfrm>
          <a:prstGeom prst="rect">
            <a:avLst/>
          </a:prstGeom>
        </p:spPr>
      </p:pic>
      <p:sp>
        <p:nvSpPr>
          <p:cNvPr id="6" name="Shape 207"/>
          <p:cNvSpPr txBox="1"/>
          <p:nvPr/>
        </p:nvSpPr>
        <p:spPr>
          <a:xfrm>
            <a:off x="1478898" y="5336423"/>
            <a:ext cx="1710433" cy="381000"/>
          </a:xfrm>
          <a:prstGeom prst="rect">
            <a:avLst/>
          </a:prstGeom>
          <a:noFill/>
          <a:ln>
            <a:noFill/>
          </a:ln>
        </p:spPr>
        <p:txBody>
          <a:bodyPr lIns="91425" tIns="91425" rIns="91425" bIns="91425" anchor="t" anchorCtr="0">
            <a:noAutofit/>
          </a:bodyPr>
          <a:lstStyle/>
          <a:p>
            <a:pPr lvl="0" algn="ctr" rtl="0">
              <a:spcBef>
                <a:spcPts val="0"/>
              </a:spcBef>
              <a:buNone/>
            </a:pPr>
            <a:r>
              <a:rPr lang="en-US" sz="1800" i="1" dirty="0" smtClean="0">
                <a:solidFill>
                  <a:srgbClr val="23B9DE"/>
                </a:solidFill>
                <a:latin typeface="Candara" charset="0"/>
                <a:ea typeface="Candara" charset="0"/>
                <a:cs typeface="Candara" charset="0"/>
                <a:sym typeface="Quicksand"/>
              </a:rPr>
              <a:t>Leslie </a:t>
            </a:r>
            <a:r>
              <a:rPr lang="en-US" sz="1800" i="1" smtClean="0">
                <a:solidFill>
                  <a:srgbClr val="23B9DE"/>
                </a:solidFill>
                <a:latin typeface="Candara" charset="0"/>
                <a:ea typeface="Candara" charset="0"/>
                <a:cs typeface="Candara" charset="0"/>
                <a:sym typeface="Quicksand"/>
              </a:rPr>
              <a:t>Lamport</a:t>
            </a:r>
            <a:endParaRPr lang="en" sz="1800" i="1" dirty="0">
              <a:solidFill>
                <a:srgbClr val="23B9DE"/>
              </a:solidFill>
              <a:latin typeface="Candara" charset="0"/>
              <a:ea typeface="Candara" charset="0"/>
              <a:cs typeface="Candara" charset="0"/>
              <a:sym typeface="Quicksand"/>
            </a:endParaRPr>
          </a:p>
        </p:txBody>
      </p:sp>
      <p:sp>
        <p:nvSpPr>
          <p:cNvPr id="7" name="Shape 207"/>
          <p:cNvSpPr txBox="1"/>
          <p:nvPr/>
        </p:nvSpPr>
        <p:spPr>
          <a:xfrm>
            <a:off x="4003748" y="5336423"/>
            <a:ext cx="1710433" cy="381000"/>
          </a:xfrm>
          <a:prstGeom prst="rect">
            <a:avLst/>
          </a:prstGeom>
          <a:noFill/>
          <a:ln>
            <a:noFill/>
          </a:ln>
        </p:spPr>
        <p:txBody>
          <a:bodyPr lIns="91425" tIns="91425" rIns="91425" bIns="91425" anchor="t" anchorCtr="0">
            <a:noAutofit/>
          </a:bodyPr>
          <a:lstStyle/>
          <a:p>
            <a:pPr lvl="0" algn="ctr" rtl="0">
              <a:spcBef>
                <a:spcPts val="0"/>
              </a:spcBef>
              <a:buNone/>
            </a:pPr>
            <a:r>
              <a:rPr lang="en-US" sz="1800" i="1" dirty="0" smtClean="0">
                <a:solidFill>
                  <a:srgbClr val="23B9DE"/>
                </a:solidFill>
                <a:latin typeface="Candara" charset="0"/>
                <a:ea typeface="Candara" charset="0"/>
                <a:cs typeface="Candara" charset="0"/>
                <a:sym typeface="Quicksand"/>
              </a:rPr>
              <a:t>Nancy Lynch</a:t>
            </a:r>
            <a:endParaRPr lang="en" sz="1800" i="1" dirty="0">
              <a:solidFill>
                <a:srgbClr val="23B9DE"/>
              </a:solidFill>
              <a:latin typeface="Candara" charset="0"/>
              <a:ea typeface="Candara" charset="0"/>
              <a:cs typeface="Candara" charset="0"/>
              <a:sym typeface="Quicksand"/>
            </a:endParaRPr>
          </a:p>
        </p:txBody>
      </p:sp>
      <p:sp>
        <p:nvSpPr>
          <p:cNvPr id="8" name="Shape 207"/>
          <p:cNvSpPr txBox="1"/>
          <p:nvPr/>
        </p:nvSpPr>
        <p:spPr>
          <a:xfrm>
            <a:off x="6485496" y="5336423"/>
            <a:ext cx="1710433" cy="381000"/>
          </a:xfrm>
          <a:prstGeom prst="rect">
            <a:avLst/>
          </a:prstGeom>
          <a:noFill/>
          <a:ln>
            <a:noFill/>
          </a:ln>
        </p:spPr>
        <p:txBody>
          <a:bodyPr lIns="91425" tIns="91425" rIns="91425" bIns="91425" anchor="t" anchorCtr="0">
            <a:noAutofit/>
          </a:bodyPr>
          <a:lstStyle/>
          <a:p>
            <a:pPr lvl="0" algn="ctr"/>
            <a:r>
              <a:rPr lang="en-US" sz="1800" i="1" dirty="0" smtClean="0">
                <a:solidFill>
                  <a:srgbClr val="23B9DE"/>
                </a:solidFill>
                <a:latin typeface="Candara" charset="0"/>
                <a:ea typeface="Candara" charset="0"/>
                <a:cs typeface="Candara" charset="0"/>
                <a:sym typeface="Quicksand"/>
              </a:rPr>
              <a:t>Michael </a:t>
            </a:r>
            <a:r>
              <a:rPr lang="en-US" sz="1800" i="1" dirty="0">
                <a:solidFill>
                  <a:srgbClr val="23B9DE"/>
                </a:solidFill>
                <a:latin typeface="Candara" charset="0"/>
                <a:ea typeface="Candara" charset="0"/>
                <a:cs typeface="Candara" charset="0"/>
                <a:sym typeface="Quicksand"/>
              </a:rPr>
              <a:t>Fischer</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981684" y="496433"/>
            <a:ext cx="6520571" cy="459900"/>
          </a:xfrm>
          <a:prstGeom prst="rect">
            <a:avLst/>
          </a:prstGeom>
        </p:spPr>
        <p:txBody>
          <a:bodyPr lIns="91425" tIns="91425" rIns="91425" bIns="91425" anchor="b" anchorCtr="0">
            <a:noAutofit/>
          </a:bodyPr>
          <a:lstStyle/>
          <a:p>
            <a:pPr lvl="0" rtl="0">
              <a:spcBef>
                <a:spcPts val="0"/>
              </a:spcBef>
              <a:buNone/>
            </a:pPr>
            <a:r>
              <a:rPr lang="en-US" sz="3200" dirty="0" smtClean="0">
                <a:solidFill>
                  <a:srgbClr val="23B9DE"/>
                </a:solidFill>
                <a:latin typeface="Candara" charset="0"/>
                <a:ea typeface="Candara" charset="0"/>
                <a:cs typeface="Candara" charset="0"/>
              </a:rPr>
              <a:t>Cassandra Internals</a:t>
            </a:r>
            <a:endParaRPr lang="en" sz="3200" i="1" dirty="0">
              <a:solidFill>
                <a:srgbClr val="23B9DE"/>
              </a:solidFill>
              <a:latin typeface="Candara" charset="0"/>
              <a:ea typeface="Candara" charset="0"/>
              <a:cs typeface="Candara" charset="0"/>
            </a:endParaRPr>
          </a:p>
        </p:txBody>
      </p:sp>
      <p:sp>
        <p:nvSpPr>
          <p:cNvPr id="67" name="Shape 67"/>
          <p:cNvSpPr txBox="1"/>
          <p:nvPr/>
        </p:nvSpPr>
        <p:spPr>
          <a:xfrm>
            <a:off x="689735" y="1087155"/>
            <a:ext cx="8320449" cy="5503216"/>
          </a:xfrm>
          <a:prstGeom prst="rect">
            <a:avLst/>
          </a:prstGeom>
          <a:noFill/>
          <a:ln>
            <a:noFill/>
          </a:ln>
        </p:spPr>
        <p:txBody>
          <a:bodyPr lIns="91425" tIns="91425" rIns="91425" bIns="91425" anchor="t" anchorCtr="0">
            <a:noAutofit/>
          </a:bodyPr>
          <a:lstStyle/>
          <a:p>
            <a:pPr marL="342900" lvl="0" indent="-342900" rtl="0">
              <a:spcBef>
                <a:spcPts val="600"/>
              </a:spcBef>
              <a:buClr>
                <a:srgbClr val="23B9DE"/>
              </a:buClr>
              <a:buFont typeface="Arial" charset="0"/>
              <a:buChar char="•"/>
            </a:pPr>
            <a:r>
              <a:rPr lang="en-US" sz="1800" dirty="0" smtClean="0">
                <a:solidFill>
                  <a:srgbClr val="FFFFFF"/>
                </a:solidFill>
                <a:latin typeface="Candara" charset="0"/>
                <a:ea typeface="Candara" charset="0"/>
                <a:cs typeface="Candara" charset="0"/>
                <a:sym typeface="Quicksand"/>
              </a:rPr>
              <a:t>Distributed database, has a </a:t>
            </a:r>
            <a:r>
              <a:rPr lang="en-US" sz="1800" dirty="0" smtClean="0">
                <a:solidFill>
                  <a:srgbClr val="23B9DE"/>
                </a:solidFill>
                <a:latin typeface="Candara" charset="0"/>
                <a:ea typeface="Candara" charset="0"/>
                <a:cs typeface="Candara" charset="0"/>
                <a:sym typeface="Quicksand"/>
              </a:rPr>
              <a:t>ring topology</a:t>
            </a:r>
            <a:r>
              <a:rPr lang="en-US" sz="1800" dirty="0" smtClean="0">
                <a:solidFill>
                  <a:schemeClr val="bg1"/>
                </a:solidFill>
                <a:latin typeface="Candara" charset="0"/>
                <a:ea typeface="Candara" charset="0"/>
                <a:cs typeface="Candara" charset="0"/>
                <a:sym typeface="Quicksand"/>
              </a:rPr>
              <a:t>, uses </a:t>
            </a:r>
            <a:r>
              <a:rPr lang="en-US" sz="1800" dirty="0" smtClean="0">
                <a:solidFill>
                  <a:srgbClr val="23B9DE"/>
                </a:solidFill>
                <a:latin typeface="Candara" charset="0"/>
                <a:ea typeface="Candara" charset="0"/>
                <a:cs typeface="Candara" charset="0"/>
                <a:sym typeface="Quicksand"/>
              </a:rPr>
              <a:t>consistent hashing</a:t>
            </a:r>
          </a:p>
          <a:p>
            <a:pPr marL="342900" lvl="0" indent="-342900" rtl="0">
              <a:spcBef>
                <a:spcPts val="600"/>
              </a:spcBef>
              <a:buClr>
                <a:srgbClr val="23B9DE"/>
              </a:buClr>
              <a:buFont typeface="Arial" charset="0"/>
              <a:buChar char="•"/>
            </a:pPr>
            <a:endParaRPr lang="en-US" sz="1800" dirty="0" smtClean="0">
              <a:solidFill>
                <a:srgbClr val="FFFFFF"/>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r>
              <a:rPr lang="en-US" sz="1800" dirty="0" smtClean="0">
                <a:solidFill>
                  <a:srgbClr val="23B9DE"/>
                </a:solidFill>
                <a:latin typeface="Candara" charset="0"/>
                <a:ea typeface="Candara" charset="0"/>
                <a:cs typeface="Candara" charset="0"/>
                <a:sym typeface="Quicksand"/>
              </a:rPr>
              <a:t>Highly available</a:t>
            </a:r>
            <a:r>
              <a:rPr lang="en-US" sz="1800" dirty="0" smtClean="0">
                <a:solidFill>
                  <a:schemeClr val="bg1"/>
                </a:solidFill>
                <a:latin typeface="Candara" charset="0"/>
                <a:ea typeface="Candara" charset="0"/>
                <a:cs typeface="Candara" charset="0"/>
                <a:sym typeface="Quicksand"/>
              </a:rPr>
              <a:t> </a:t>
            </a:r>
            <a:r>
              <a:rPr lang="en-US" sz="1800" dirty="0" smtClean="0">
                <a:solidFill>
                  <a:srgbClr val="FFFFFF"/>
                </a:solidFill>
                <a:latin typeface="Candara" charset="0"/>
                <a:ea typeface="Candara" charset="0"/>
                <a:cs typeface="Candara" charset="0"/>
                <a:sym typeface="Quicksand"/>
              </a:rPr>
              <a:t>system with </a:t>
            </a:r>
            <a:r>
              <a:rPr lang="en-US" sz="1800" dirty="0" smtClean="0">
                <a:solidFill>
                  <a:srgbClr val="23B9DE"/>
                </a:solidFill>
                <a:latin typeface="Candara" charset="0"/>
                <a:ea typeface="Candara" charset="0"/>
                <a:cs typeface="Candara" charset="0"/>
                <a:sym typeface="Quicksand"/>
              </a:rPr>
              <a:t>tunable consistency</a:t>
            </a:r>
            <a:r>
              <a:rPr lang="en-US" sz="1800" dirty="0" smtClean="0">
                <a:solidFill>
                  <a:schemeClr val="bg1"/>
                </a:solidFill>
                <a:latin typeface="Candara" charset="0"/>
                <a:ea typeface="Candara" charset="0"/>
                <a:cs typeface="Candara" charset="0"/>
                <a:sym typeface="Quicksand"/>
              </a:rPr>
              <a:t> and </a:t>
            </a:r>
            <a:r>
              <a:rPr lang="en-US" sz="1800" dirty="0" smtClean="0">
                <a:solidFill>
                  <a:srgbClr val="23B9DE"/>
                </a:solidFill>
                <a:latin typeface="Candara" charset="0"/>
                <a:ea typeface="Candara" charset="0"/>
                <a:cs typeface="Candara" charset="0"/>
                <a:sym typeface="Quicksand"/>
              </a:rPr>
              <a:t>hinted hand off</a:t>
            </a:r>
          </a:p>
          <a:p>
            <a:pPr marL="342900" lvl="0" indent="-342900" rtl="0">
              <a:spcBef>
                <a:spcPts val="600"/>
              </a:spcBef>
              <a:buClr>
                <a:srgbClr val="23B9DE"/>
              </a:buClr>
              <a:buFont typeface="Arial" charset="0"/>
              <a:buChar char="•"/>
            </a:pPr>
            <a:endParaRPr lang="en-US" sz="1800" dirty="0" smtClean="0">
              <a:solidFill>
                <a:srgbClr val="FFFFFF"/>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r>
              <a:rPr lang="en-US" sz="1800" dirty="0" smtClean="0">
                <a:solidFill>
                  <a:srgbClr val="FFFFFF"/>
                </a:solidFill>
                <a:latin typeface="Candara" charset="0"/>
                <a:ea typeface="Candara" charset="0"/>
                <a:cs typeface="Candara" charset="0"/>
                <a:sym typeface="Quicksand"/>
              </a:rPr>
              <a:t>Data is grouped by the </a:t>
            </a:r>
            <a:r>
              <a:rPr lang="en-US" sz="1800" dirty="0" smtClean="0">
                <a:solidFill>
                  <a:srgbClr val="23B9DE"/>
                </a:solidFill>
                <a:latin typeface="Candara" charset="0"/>
                <a:ea typeface="Candara" charset="0"/>
                <a:cs typeface="Candara" charset="0"/>
                <a:sym typeface="Quicksand"/>
              </a:rPr>
              <a:t>partition key </a:t>
            </a:r>
            <a:r>
              <a:rPr lang="en-US" sz="1800" dirty="0" smtClean="0">
                <a:solidFill>
                  <a:srgbClr val="FFFFFF"/>
                </a:solidFill>
                <a:latin typeface="Candara" charset="0"/>
                <a:ea typeface="Candara" charset="0"/>
                <a:cs typeface="Candara" charset="0"/>
                <a:sym typeface="Quicksand"/>
              </a:rPr>
              <a:t>and stored together physically</a:t>
            </a:r>
          </a:p>
          <a:p>
            <a:pPr marL="342900" lvl="0" indent="-342900" rtl="0">
              <a:spcBef>
                <a:spcPts val="600"/>
              </a:spcBef>
              <a:buClr>
                <a:srgbClr val="23B9DE"/>
              </a:buClr>
              <a:buFont typeface="Arial" charset="0"/>
              <a:buChar char="•"/>
            </a:pPr>
            <a:endParaRPr lang="en-US" sz="1800" dirty="0">
              <a:solidFill>
                <a:srgbClr val="FFFFFF"/>
              </a:solidFill>
              <a:latin typeface="Candara" charset="0"/>
              <a:ea typeface="Candara" charset="0"/>
              <a:cs typeface="Candara" charset="0"/>
              <a:sym typeface="Quicksand"/>
            </a:endParaRPr>
          </a:p>
          <a:p>
            <a:pPr marL="342900" indent="-342900">
              <a:spcBef>
                <a:spcPts val="600"/>
              </a:spcBef>
              <a:buClr>
                <a:srgbClr val="23B9DE"/>
              </a:buClr>
              <a:buFont typeface="Arial" charset="0"/>
              <a:buChar char="•"/>
            </a:pPr>
            <a:r>
              <a:rPr lang="en-US" sz="1800" dirty="0">
                <a:solidFill>
                  <a:srgbClr val="FFFFFF"/>
                </a:solidFill>
                <a:latin typeface="Candara" charset="0"/>
                <a:ea typeface="Candara" charset="0"/>
                <a:cs typeface="Candara" charset="0"/>
                <a:sym typeface="Quicksand"/>
              </a:rPr>
              <a:t>Stores data in </a:t>
            </a:r>
            <a:r>
              <a:rPr lang="en-US" sz="1800" dirty="0">
                <a:solidFill>
                  <a:srgbClr val="23B9DE"/>
                </a:solidFill>
                <a:latin typeface="Candara" charset="0"/>
                <a:ea typeface="Candara" charset="0"/>
                <a:cs typeface="Candara" charset="0"/>
                <a:sym typeface="Quicksand"/>
              </a:rPr>
              <a:t>SSTable</a:t>
            </a:r>
            <a:r>
              <a:rPr lang="en-US" sz="1800" dirty="0">
                <a:solidFill>
                  <a:srgbClr val="FFFFFF"/>
                </a:solidFill>
                <a:latin typeface="Candara" charset="0"/>
                <a:ea typeface="Candara" charset="0"/>
                <a:cs typeface="Candara" charset="0"/>
                <a:sym typeface="Quicksand"/>
              </a:rPr>
              <a:t> on disk and RAM and tracks operations in the </a:t>
            </a:r>
            <a:r>
              <a:rPr lang="en-US" sz="1800" dirty="0">
                <a:solidFill>
                  <a:srgbClr val="23B9DE"/>
                </a:solidFill>
                <a:latin typeface="Candara" charset="0"/>
                <a:ea typeface="Candara" charset="0"/>
                <a:cs typeface="Candara" charset="0"/>
                <a:sym typeface="Quicksand"/>
              </a:rPr>
              <a:t>commit</a:t>
            </a:r>
            <a:r>
              <a:rPr lang="en-US" sz="1800" dirty="0">
                <a:solidFill>
                  <a:srgbClr val="FFFFFF"/>
                </a:solidFill>
                <a:latin typeface="Candara" charset="0"/>
                <a:ea typeface="Candara" charset="0"/>
                <a:cs typeface="Candara" charset="0"/>
                <a:sym typeface="Quicksand"/>
              </a:rPr>
              <a:t> </a:t>
            </a:r>
            <a:r>
              <a:rPr lang="en-US" sz="1800" dirty="0" smtClean="0">
                <a:solidFill>
                  <a:srgbClr val="23B9DE"/>
                </a:solidFill>
                <a:latin typeface="Candara" charset="0"/>
                <a:ea typeface="Candara" charset="0"/>
                <a:cs typeface="Candara" charset="0"/>
                <a:sym typeface="Quicksand"/>
              </a:rPr>
              <a:t>log</a:t>
            </a:r>
            <a:endParaRPr lang="en-US" sz="1800" dirty="0" smtClean="0">
              <a:solidFill>
                <a:srgbClr val="FFFFFF"/>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endParaRPr lang="en-US" sz="1800" dirty="0" smtClean="0">
              <a:solidFill>
                <a:srgbClr val="FFFFFF"/>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r>
              <a:rPr lang="en-US" sz="1800" dirty="0" smtClean="0">
                <a:solidFill>
                  <a:srgbClr val="FFFFFF"/>
                </a:solidFill>
                <a:latin typeface="Candara" charset="0"/>
                <a:ea typeface="Candara" charset="0"/>
                <a:cs typeface="Candara" charset="0"/>
                <a:sym typeface="Quicksand"/>
              </a:rPr>
              <a:t>Data can be ordered by a </a:t>
            </a:r>
            <a:r>
              <a:rPr lang="en-US" sz="1800" dirty="0" smtClean="0">
                <a:solidFill>
                  <a:srgbClr val="23B9DE"/>
                </a:solidFill>
                <a:latin typeface="Candara" charset="0"/>
                <a:ea typeface="Candara" charset="0"/>
                <a:cs typeface="Candara" charset="0"/>
                <a:sym typeface="Quicksand"/>
              </a:rPr>
              <a:t>clustering key</a:t>
            </a:r>
          </a:p>
          <a:p>
            <a:pPr marL="342900" lvl="0" indent="-342900" rtl="0">
              <a:spcBef>
                <a:spcPts val="600"/>
              </a:spcBef>
              <a:buClr>
                <a:srgbClr val="23B9DE"/>
              </a:buClr>
              <a:buFont typeface="Arial" charset="0"/>
              <a:buChar char="•"/>
            </a:pPr>
            <a:endParaRPr lang="en-US" sz="1800" dirty="0" smtClean="0">
              <a:solidFill>
                <a:srgbClr val="FFFFFF"/>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r>
              <a:rPr lang="en-US" sz="1800" dirty="0" smtClean="0">
                <a:solidFill>
                  <a:srgbClr val="FFFFFF"/>
                </a:solidFill>
                <a:latin typeface="Candara" charset="0"/>
                <a:ea typeface="Candara" charset="0"/>
                <a:cs typeface="Candara" charset="0"/>
                <a:sym typeface="Quicksand"/>
              </a:rPr>
              <a:t>Supports equality, inequality, aggregation queries and custom functions</a:t>
            </a:r>
          </a:p>
          <a:p>
            <a:pPr marL="342900" lvl="0" indent="-342900" rtl="0">
              <a:spcBef>
                <a:spcPts val="600"/>
              </a:spcBef>
              <a:buClr>
                <a:srgbClr val="23B9DE"/>
              </a:buClr>
              <a:buFont typeface="Arial" charset="0"/>
              <a:buChar char="•"/>
            </a:pPr>
            <a:endParaRPr lang="en-US" sz="1800" dirty="0">
              <a:solidFill>
                <a:srgbClr val="23B9DE"/>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r>
              <a:rPr lang="en-US" sz="1800" dirty="0" smtClean="0">
                <a:solidFill>
                  <a:schemeClr val="bg1"/>
                </a:solidFill>
                <a:latin typeface="Candara" charset="0"/>
                <a:ea typeface="Candara" charset="0"/>
                <a:cs typeface="Candara" charset="0"/>
                <a:sym typeface="Quicksand"/>
              </a:rPr>
              <a:t>Hash ranges can be mapped to </a:t>
            </a:r>
            <a:r>
              <a:rPr lang="en-US" sz="1800" dirty="0" smtClean="0">
                <a:solidFill>
                  <a:srgbClr val="23B9DE"/>
                </a:solidFill>
                <a:latin typeface="Candara" charset="0"/>
                <a:ea typeface="Candara" charset="0"/>
                <a:cs typeface="Candara" charset="0"/>
                <a:sym typeface="Quicksand"/>
              </a:rPr>
              <a:t>Simple </a:t>
            </a:r>
            <a:r>
              <a:rPr lang="en-US" sz="1800" dirty="0">
                <a:solidFill>
                  <a:srgbClr val="23B9DE"/>
                </a:solidFill>
                <a:latin typeface="Candara" charset="0"/>
                <a:ea typeface="Candara" charset="0"/>
                <a:cs typeface="Candara" charset="0"/>
                <a:sym typeface="Quicksand"/>
              </a:rPr>
              <a:t>N</a:t>
            </a:r>
            <a:r>
              <a:rPr lang="en-US" sz="1800" dirty="0" smtClean="0">
                <a:solidFill>
                  <a:srgbClr val="23B9DE"/>
                </a:solidFill>
                <a:latin typeface="Candara" charset="0"/>
                <a:ea typeface="Candara" charset="0"/>
                <a:cs typeface="Candara" charset="0"/>
                <a:sym typeface="Quicksand"/>
              </a:rPr>
              <a:t>odes</a:t>
            </a:r>
            <a:r>
              <a:rPr lang="en-US" sz="1800" dirty="0" smtClean="0">
                <a:solidFill>
                  <a:schemeClr val="bg1"/>
                </a:solidFill>
                <a:latin typeface="Candara" charset="0"/>
                <a:ea typeface="Candara" charset="0"/>
                <a:cs typeface="Candara" charset="0"/>
                <a:sym typeface="Quicksand"/>
              </a:rPr>
              <a:t> or to </a:t>
            </a:r>
            <a:r>
              <a:rPr lang="en-US" sz="1800" dirty="0" err="1" smtClean="0">
                <a:solidFill>
                  <a:srgbClr val="23B9DE"/>
                </a:solidFill>
                <a:latin typeface="Candara" charset="0"/>
                <a:ea typeface="Candara" charset="0"/>
                <a:cs typeface="Candara" charset="0"/>
                <a:sym typeface="Quicksand"/>
              </a:rPr>
              <a:t>Vnodes</a:t>
            </a:r>
            <a:endParaRPr lang="en-US" sz="1800" dirty="0">
              <a:solidFill>
                <a:srgbClr val="23B9DE"/>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endParaRPr lang="en-US" sz="1800" dirty="0" smtClean="0">
              <a:solidFill>
                <a:srgbClr val="23B9DE"/>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r>
              <a:rPr lang="en-US" sz="1800" dirty="0" smtClean="0">
                <a:solidFill>
                  <a:schemeClr val="bg1"/>
                </a:solidFill>
                <a:latin typeface="Candara" charset="0"/>
                <a:ea typeface="Candara" charset="0"/>
                <a:cs typeface="Candara" charset="0"/>
                <a:sym typeface="Quicksand"/>
              </a:rPr>
              <a:t>Nodes can be grouped in </a:t>
            </a:r>
            <a:r>
              <a:rPr lang="en-US" sz="1800" dirty="0" smtClean="0">
                <a:solidFill>
                  <a:srgbClr val="23B9DE"/>
                </a:solidFill>
                <a:latin typeface="Candara" charset="0"/>
                <a:ea typeface="Candara" charset="0"/>
                <a:cs typeface="Candara" charset="0"/>
                <a:sym typeface="Quicksand"/>
              </a:rPr>
              <a:t>racks</a:t>
            </a:r>
            <a:r>
              <a:rPr lang="en-US" sz="1800" dirty="0" smtClean="0">
                <a:solidFill>
                  <a:schemeClr val="bg1"/>
                </a:solidFill>
                <a:latin typeface="Candara" charset="0"/>
                <a:ea typeface="Candara" charset="0"/>
                <a:cs typeface="Candara" charset="0"/>
                <a:sym typeface="Quicksand"/>
              </a:rPr>
              <a:t> and </a:t>
            </a:r>
            <a:r>
              <a:rPr lang="en-US" sz="1800" dirty="0" smtClean="0">
                <a:solidFill>
                  <a:srgbClr val="23B9DE"/>
                </a:solidFill>
                <a:latin typeface="Candara" charset="0"/>
                <a:ea typeface="Candara" charset="0"/>
                <a:cs typeface="Candara" charset="0"/>
                <a:sym typeface="Quicksand"/>
              </a:rPr>
              <a:t>data centers</a:t>
            </a:r>
          </a:p>
          <a:p>
            <a:pPr marL="342900" lvl="0" indent="-342900" rtl="0">
              <a:spcBef>
                <a:spcPts val="600"/>
              </a:spcBef>
              <a:buClr>
                <a:srgbClr val="23B9DE"/>
              </a:buClr>
              <a:buFont typeface="Arial" charset="0"/>
              <a:buChar char="•"/>
            </a:pPr>
            <a:endParaRPr lang="en-US" sz="1800" dirty="0">
              <a:solidFill>
                <a:srgbClr val="23B9DE"/>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endParaRPr lang="en-US" sz="1800" dirty="0" smtClean="0">
              <a:solidFill>
                <a:srgbClr val="23B9DE"/>
              </a:solidFill>
              <a:latin typeface="Candara" charset="0"/>
              <a:ea typeface="Candara" charset="0"/>
              <a:cs typeface="Candara" charset="0"/>
              <a:sym typeface="Quicksand"/>
            </a:endParaRPr>
          </a:p>
          <a:p>
            <a:pPr marL="342900" lvl="0" indent="-342900" rtl="0">
              <a:spcBef>
                <a:spcPts val="600"/>
              </a:spcBef>
              <a:buClr>
                <a:srgbClr val="23B9DE"/>
              </a:buClr>
              <a:buFont typeface="Arial" charset="0"/>
              <a:buChar char="•"/>
            </a:pPr>
            <a:endParaRPr lang="en-US" sz="2000" dirty="0" smtClean="0">
              <a:solidFill>
                <a:srgbClr val="FFFFFF"/>
              </a:solidFill>
              <a:latin typeface="Candara" charset="0"/>
              <a:ea typeface="Candara" charset="0"/>
              <a:cs typeface="Candara" charset="0"/>
              <a:sym typeface="Quicksand"/>
            </a:endParaRPr>
          </a:p>
          <a:p>
            <a:pPr marL="342900" lvl="0" indent="-342900" rtl="0">
              <a:spcBef>
                <a:spcPts val="600"/>
              </a:spcBef>
              <a:buFont typeface="Arial" charset="0"/>
              <a:buChar char="•"/>
            </a:pPr>
            <a:endParaRPr lang="en-US" sz="2000" dirty="0" smtClean="0">
              <a:solidFill>
                <a:srgbClr val="FFFFFF"/>
              </a:solidFill>
              <a:latin typeface="Candara" charset="0"/>
              <a:ea typeface="Candara" charset="0"/>
              <a:cs typeface="Candara" charset="0"/>
              <a:sym typeface="Quicksand"/>
            </a:endParaRPr>
          </a:p>
          <a:p>
            <a:pPr lvl="0" rtl="0">
              <a:spcBef>
                <a:spcPts val="600"/>
              </a:spcBef>
              <a:buNone/>
            </a:pPr>
            <a:endParaRPr lang="en-US" sz="2000" dirty="0" smtClean="0">
              <a:solidFill>
                <a:srgbClr val="FFFFFF"/>
              </a:solidFill>
              <a:latin typeface="Candara" charset="0"/>
              <a:ea typeface="Candara" charset="0"/>
              <a:cs typeface="Candara" charset="0"/>
              <a:sym typeface="Quicksand"/>
            </a:endParaRPr>
          </a:p>
          <a:p>
            <a:pPr lvl="0" rtl="0">
              <a:spcBef>
                <a:spcPts val="600"/>
              </a:spcBef>
              <a:buNone/>
            </a:pPr>
            <a:endParaRPr lang="en" sz="2000" dirty="0">
              <a:solidFill>
                <a:srgbClr val="FFFFFF"/>
              </a:solidFill>
              <a:latin typeface="Candara" charset="0"/>
              <a:ea typeface="Candara" charset="0"/>
              <a:cs typeface="Candara" charset="0"/>
              <a:sym typeface="Quicksand"/>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165475" y="786739"/>
            <a:ext cx="6858000" cy="459900"/>
          </a:xfrm>
          <a:prstGeom prst="rect">
            <a:avLst/>
          </a:prstGeom>
        </p:spPr>
        <p:txBody>
          <a:bodyPr lIns="91425" tIns="91425" rIns="91425" bIns="91425" anchor="b" anchorCtr="0">
            <a:noAutofit/>
          </a:bodyPr>
          <a:lstStyle/>
          <a:p>
            <a:pPr lvl="0" rtl="0">
              <a:spcBef>
                <a:spcPts val="0"/>
              </a:spcBef>
              <a:buNone/>
            </a:pPr>
            <a:r>
              <a:rPr lang="en-US" sz="3200" dirty="0" smtClean="0">
                <a:solidFill>
                  <a:srgbClr val="23B9DE"/>
                </a:solidFill>
                <a:latin typeface="Candara" charset="0"/>
                <a:ea typeface="Candara" charset="0"/>
                <a:cs typeface="Candara" charset="0"/>
              </a:rPr>
              <a:t>Efficient data modeling</a:t>
            </a:r>
            <a:endParaRPr lang="en" sz="3200" i="1" dirty="0">
              <a:solidFill>
                <a:srgbClr val="23B9DE"/>
              </a:solidFill>
              <a:latin typeface="Candara" charset="0"/>
              <a:ea typeface="Candara" charset="0"/>
              <a:cs typeface="Candara" charset="0"/>
            </a:endParaRPr>
          </a:p>
        </p:txBody>
      </p:sp>
      <p:sp>
        <p:nvSpPr>
          <p:cNvPr id="67" name="Shape 67"/>
          <p:cNvSpPr txBox="1"/>
          <p:nvPr/>
        </p:nvSpPr>
        <p:spPr>
          <a:xfrm>
            <a:off x="1165475" y="1774646"/>
            <a:ext cx="7521300" cy="1615826"/>
          </a:xfrm>
          <a:prstGeom prst="rect">
            <a:avLst/>
          </a:prstGeom>
          <a:noFill/>
          <a:ln>
            <a:noFill/>
          </a:ln>
        </p:spPr>
        <p:txBody>
          <a:bodyPr lIns="91425" tIns="91425" rIns="91425" bIns="91425" anchor="t" anchorCtr="0">
            <a:noAutofit/>
          </a:bodyPr>
          <a:lstStyle/>
          <a:p>
            <a:pPr marL="342900" lvl="0" indent="-342900" rtl="0">
              <a:spcBef>
                <a:spcPts val="600"/>
              </a:spcBef>
              <a:buClr>
                <a:srgbClr val="23B9DE"/>
              </a:buClr>
              <a:buFont typeface="Arial" charset="0"/>
              <a:buChar char="•"/>
            </a:pPr>
            <a:r>
              <a:rPr lang="en-US" sz="2000" dirty="0" smtClean="0">
                <a:solidFill>
                  <a:schemeClr val="bg1"/>
                </a:solidFill>
                <a:latin typeface="Candara" charset="0"/>
                <a:ea typeface="Candara" charset="0"/>
                <a:cs typeface="Candara" charset="0"/>
                <a:sym typeface="Quicksand"/>
              </a:rPr>
              <a:t>Know your data access patterns</a:t>
            </a:r>
          </a:p>
          <a:p>
            <a:pPr marL="342900" lvl="0" indent="-342900" rtl="0">
              <a:spcBef>
                <a:spcPts val="600"/>
              </a:spcBef>
              <a:buClr>
                <a:srgbClr val="23B9DE"/>
              </a:buClr>
              <a:buFont typeface="Arial" charset="0"/>
              <a:buChar char="•"/>
            </a:pPr>
            <a:r>
              <a:rPr lang="en-US" sz="2000" dirty="0" smtClean="0">
                <a:solidFill>
                  <a:schemeClr val="bg1"/>
                </a:solidFill>
                <a:latin typeface="Candara" charset="0"/>
                <a:ea typeface="Candara" charset="0"/>
                <a:cs typeface="Candara" charset="0"/>
                <a:sym typeface="Quicksand"/>
              </a:rPr>
              <a:t>Build tables optimized for queries</a:t>
            </a:r>
          </a:p>
          <a:p>
            <a:pPr marL="342900" lvl="0" indent="-342900" rtl="0">
              <a:spcBef>
                <a:spcPts val="600"/>
              </a:spcBef>
              <a:buClr>
                <a:srgbClr val="23B9DE"/>
              </a:buClr>
              <a:buFont typeface="Arial" charset="0"/>
              <a:buChar char="•"/>
            </a:pPr>
            <a:r>
              <a:rPr lang="en-US" sz="2000" dirty="0" smtClean="0">
                <a:solidFill>
                  <a:schemeClr val="bg1"/>
                </a:solidFill>
                <a:latin typeface="Candara" charset="0"/>
                <a:ea typeface="Candara" charset="0"/>
                <a:cs typeface="Candara" charset="0"/>
                <a:sym typeface="Quicksand"/>
              </a:rPr>
              <a:t>Yes, denormalize</a:t>
            </a:r>
          </a:p>
          <a:p>
            <a:pPr marL="342900" indent="-342900">
              <a:spcBef>
                <a:spcPts val="600"/>
              </a:spcBef>
              <a:buClr>
                <a:srgbClr val="23B9DE"/>
              </a:buClr>
              <a:buFont typeface="Arial" charset="0"/>
              <a:buChar char="•"/>
            </a:pPr>
            <a:r>
              <a:rPr lang="en-US" sz="2000" dirty="0" smtClean="0">
                <a:solidFill>
                  <a:schemeClr val="bg1"/>
                </a:solidFill>
                <a:latin typeface="Candara" charset="0"/>
                <a:ea typeface="Candara" charset="0"/>
                <a:cs typeface="Candara" charset="0"/>
                <a:sym typeface="Quicksand"/>
              </a:rPr>
              <a:t>Correct partition </a:t>
            </a:r>
            <a:r>
              <a:rPr lang="en-US" sz="2000" dirty="0">
                <a:solidFill>
                  <a:schemeClr val="bg1"/>
                </a:solidFill>
                <a:latin typeface="Candara" charset="0"/>
                <a:ea typeface="Candara" charset="0"/>
                <a:cs typeface="Candara" charset="0"/>
                <a:sym typeface="Quicksand"/>
              </a:rPr>
              <a:t>key is half the </a:t>
            </a:r>
            <a:r>
              <a:rPr lang="en-US" sz="2000" dirty="0" smtClean="0">
                <a:solidFill>
                  <a:schemeClr val="bg1"/>
                </a:solidFill>
                <a:latin typeface="Candara" charset="0"/>
                <a:ea typeface="Candara" charset="0"/>
                <a:cs typeface="Candara" charset="0"/>
                <a:sym typeface="Quicksand"/>
              </a:rPr>
              <a:t>battle</a:t>
            </a:r>
          </a:p>
          <a:p>
            <a:pPr marL="342900" lvl="0" indent="-342900" rtl="0">
              <a:spcBef>
                <a:spcPts val="600"/>
              </a:spcBef>
              <a:buFont typeface="Arial" charset="0"/>
              <a:buChar char="•"/>
            </a:pPr>
            <a:endParaRPr lang="en-US" sz="2000" dirty="0" smtClean="0">
              <a:solidFill>
                <a:srgbClr val="FFFFFF"/>
              </a:solidFill>
              <a:latin typeface="Candara" charset="0"/>
              <a:ea typeface="Candara" charset="0"/>
              <a:cs typeface="Candara" charset="0"/>
              <a:sym typeface="Quicksand"/>
            </a:endParaRPr>
          </a:p>
          <a:p>
            <a:pPr lvl="0" rtl="0">
              <a:spcBef>
                <a:spcPts val="600"/>
              </a:spcBef>
              <a:buNone/>
            </a:pPr>
            <a:endParaRPr lang="en-US" sz="2000" dirty="0" smtClean="0">
              <a:solidFill>
                <a:srgbClr val="FFFFFF"/>
              </a:solidFill>
              <a:latin typeface="Candara" charset="0"/>
              <a:ea typeface="Candara" charset="0"/>
              <a:cs typeface="Candara" charset="0"/>
              <a:sym typeface="Quicksand"/>
            </a:endParaRPr>
          </a:p>
          <a:p>
            <a:pPr lvl="0" rtl="0">
              <a:spcBef>
                <a:spcPts val="600"/>
              </a:spcBef>
              <a:buNone/>
            </a:pPr>
            <a:endParaRPr lang="en" sz="2000" dirty="0">
              <a:solidFill>
                <a:srgbClr val="FFFFFF"/>
              </a:solidFill>
              <a:latin typeface="Candara" charset="0"/>
              <a:ea typeface="Candara" charset="0"/>
              <a:cs typeface="Candara" charset="0"/>
              <a:sym typeface="Quicksand"/>
            </a:endParaRPr>
          </a:p>
        </p:txBody>
      </p:sp>
      <p:sp>
        <p:nvSpPr>
          <p:cNvPr id="5" name="Shape 146"/>
          <p:cNvSpPr/>
          <p:nvPr/>
        </p:nvSpPr>
        <p:spPr>
          <a:xfrm>
            <a:off x="3426358" y="3758120"/>
            <a:ext cx="2506199" cy="2506199"/>
          </a:xfrm>
          <a:prstGeom prst="ellipse">
            <a:avLst/>
          </a:prstGeom>
          <a:noFill/>
          <a:ln w="9525" cap="flat" cmpd="sng">
            <a:solidFill>
              <a:srgbClr val="F35B69"/>
            </a:solidFill>
            <a:prstDash val="dash"/>
            <a:round/>
            <a:headEnd type="none" w="med" len="med"/>
            <a:tailEnd type="none" w="med" len="med"/>
          </a:ln>
        </p:spPr>
        <p:txBody>
          <a:bodyPr lIns="91425" tIns="91425" rIns="91425" bIns="91425" anchor="ctr" anchorCtr="0">
            <a:noAutofit/>
          </a:bodyPr>
          <a:lstStyle/>
          <a:p>
            <a:pPr lvl="0" algn="ctr">
              <a:spcBef>
                <a:spcPts val="0"/>
              </a:spcBef>
              <a:buNone/>
            </a:pPr>
            <a:r>
              <a:rPr lang="en-US" b="1" dirty="0" smtClean="0">
                <a:solidFill>
                  <a:srgbClr val="F35B69"/>
                </a:solidFill>
                <a:latin typeface="Candara" charset="0"/>
                <a:ea typeface="Candara" charset="0"/>
                <a:cs typeface="Candara" charset="0"/>
                <a:sym typeface="Quicksand"/>
              </a:rPr>
              <a:t>Logical Data Model</a:t>
            </a:r>
            <a:endParaRPr lang="en" b="1" dirty="0">
              <a:solidFill>
                <a:srgbClr val="F35B69"/>
              </a:solidFill>
              <a:latin typeface="Candara" charset="0"/>
              <a:ea typeface="Candara" charset="0"/>
              <a:cs typeface="Candara" charset="0"/>
              <a:sym typeface="Quicksand"/>
            </a:endParaRPr>
          </a:p>
        </p:txBody>
      </p:sp>
      <p:sp>
        <p:nvSpPr>
          <p:cNvPr id="6" name="Shape 147"/>
          <p:cNvSpPr/>
          <p:nvPr/>
        </p:nvSpPr>
        <p:spPr>
          <a:xfrm>
            <a:off x="1165475" y="3758120"/>
            <a:ext cx="2506199" cy="2506199"/>
          </a:xfrm>
          <a:prstGeom prst="ellipse">
            <a:avLst/>
          </a:prstGeom>
          <a:noFill/>
          <a:ln w="9525" cap="flat" cmpd="sng">
            <a:solidFill>
              <a:srgbClr val="39C0BA"/>
            </a:solidFill>
            <a:prstDash val="dash"/>
            <a:round/>
            <a:headEnd type="none" w="med" len="med"/>
            <a:tailEnd type="none" w="med" len="med"/>
          </a:ln>
        </p:spPr>
        <p:txBody>
          <a:bodyPr wrap="none" lIns="91425" tIns="91425" rIns="91425" bIns="91425" anchor="ctr" anchorCtr="0">
            <a:noAutofit/>
          </a:bodyPr>
          <a:lstStyle/>
          <a:p>
            <a:pPr lvl="0" algn="ctr">
              <a:spcBef>
                <a:spcPts val="0"/>
              </a:spcBef>
              <a:buNone/>
            </a:pPr>
            <a:r>
              <a:rPr lang="en-US" b="1" dirty="0" smtClean="0">
                <a:solidFill>
                  <a:srgbClr val="39C0BA"/>
                </a:solidFill>
                <a:latin typeface="Candara" charset="0"/>
                <a:ea typeface="Candara" charset="0"/>
                <a:cs typeface="Candara" charset="0"/>
                <a:sym typeface="Quicksand"/>
              </a:rPr>
              <a:t>Conceptual Data Model</a:t>
            </a:r>
            <a:endParaRPr lang="en" b="1" dirty="0">
              <a:solidFill>
                <a:srgbClr val="39C0BA"/>
              </a:solidFill>
              <a:latin typeface="Candara" charset="0"/>
              <a:ea typeface="Candara" charset="0"/>
              <a:cs typeface="Candara" charset="0"/>
              <a:sym typeface="Quicksand"/>
            </a:endParaRPr>
          </a:p>
        </p:txBody>
      </p:sp>
      <p:sp>
        <p:nvSpPr>
          <p:cNvPr id="7" name="Shape 148"/>
          <p:cNvSpPr/>
          <p:nvPr/>
        </p:nvSpPr>
        <p:spPr>
          <a:xfrm>
            <a:off x="5722293" y="3758120"/>
            <a:ext cx="2506199" cy="2506199"/>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lgn="ctr">
              <a:spcBef>
                <a:spcPts val="0"/>
              </a:spcBef>
              <a:buNone/>
            </a:pPr>
            <a:r>
              <a:rPr lang="en-US" b="1" dirty="0" smtClean="0">
                <a:solidFill>
                  <a:srgbClr val="6D9EEB"/>
                </a:solidFill>
                <a:latin typeface="Candara" charset="0"/>
                <a:ea typeface="Candara" charset="0"/>
                <a:cs typeface="Candara" charset="0"/>
                <a:sym typeface="Quicksand"/>
              </a:rPr>
              <a:t>Physical Data Model</a:t>
            </a:r>
            <a:endParaRPr lang="en" b="1" dirty="0">
              <a:solidFill>
                <a:srgbClr val="6D9EEB"/>
              </a:solidFill>
              <a:latin typeface="Candara" charset="0"/>
              <a:ea typeface="Candara" charset="0"/>
              <a:cs typeface="Candara" charset="0"/>
              <a:sym typeface="Quicksand"/>
            </a:endParaRPr>
          </a:p>
        </p:txBody>
      </p:sp>
    </p:spTree>
    <p:extLst>
      <p:ext uri="{BB962C8B-B14F-4D97-AF65-F5344CB8AC3E}">
        <p14:creationId xmlns:p14="http://schemas.microsoft.com/office/powerpoint/2010/main" val="2146119784"/>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E3037"/>
        </a:solidFill>
        <a:effectLst/>
      </p:bgPr>
    </p:bg>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165475" y="799538"/>
            <a:ext cx="6858000" cy="459900"/>
          </a:xfrm>
          <a:prstGeom prst="rect">
            <a:avLst/>
          </a:prstGeom>
        </p:spPr>
        <p:txBody>
          <a:bodyPr lIns="91425" tIns="91425" rIns="91425" bIns="91425" anchor="b" anchorCtr="0">
            <a:noAutofit/>
          </a:bodyPr>
          <a:lstStyle/>
          <a:p>
            <a:pPr lvl="0">
              <a:spcBef>
                <a:spcPts val="0"/>
              </a:spcBef>
              <a:buNone/>
            </a:pPr>
            <a:r>
              <a:rPr lang="en-US" sz="2800" dirty="0" smtClean="0">
                <a:solidFill>
                  <a:srgbClr val="23B9DE"/>
                </a:solidFill>
                <a:latin typeface="Candara" charset="0"/>
                <a:ea typeface="Candara" charset="0"/>
                <a:cs typeface="Candara" charset="0"/>
              </a:rPr>
              <a:t>Let</a:t>
            </a:r>
            <a:r>
              <a:rPr lang="uk-UA" sz="2800" dirty="0" smtClean="0">
                <a:solidFill>
                  <a:srgbClr val="23B9DE"/>
                </a:solidFill>
                <a:latin typeface="Candara" charset="0"/>
                <a:ea typeface="Candara" charset="0"/>
                <a:cs typeface="Candara" charset="0"/>
              </a:rPr>
              <a:t>’</a:t>
            </a:r>
            <a:r>
              <a:rPr lang="en-US" sz="2800" dirty="0" smtClean="0">
                <a:solidFill>
                  <a:srgbClr val="23B9DE"/>
                </a:solidFill>
                <a:latin typeface="Candara" charset="0"/>
                <a:ea typeface="Candara" charset="0"/>
                <a:cs typeface="Candara" charset="0"/>
              </a:rPr>
              <a:t>s take the sample data model</a:t>
            </a:r>
            <a:endParaRPr lang="en" sz="2800" dirty="0">
              <a:solidFill>
                <a:srgbClr val="23B9DE"/>
              </a:solidFill>
              <a:latin typeface="Candara" charset="0"/>
              <a:ea typeface="Candara" charset="0"/>
              <a:cs typeface="Candara" charset="0"/>
            </a:endParaRPr>
          </a:p>
        </p:txBody>
      </p:sp>
      <p:pic>
        <p:nvPicPr>
          <p:cNvPr id="3" name="Picture 2"/>
          <p:cNvPicPr>
            <a:picLocks noChangeAspect="1"/>
          </p:cNvPicPr>
          <p:nvPr/>
        </p:nvPicPr>
        <p:blipFill>
          <a:blip r:embed="rId3">
            <a:duotone>
              <a:prstClr val="black"/>
              <a:schemeClr val="tx2">
                <a:tint val="45000"/>
                <a:satMod val="400000"/>
              </a:schemeClr>
            </a:duotone>
          </a:blip>
          <a:stretch>
            <a:fillRect/>
          </a:stretch>
        </p:blipFill>
        <p:spPr>
          <a:xfrm>
            <a:off x="1165475" y="1652068"/>
            <a:ext cx="7684438" cy="1251590"/>
          </a:xfrm>
          <a:prstGeom prst="rect">
            <a:avLst/>
          </a:prstGeom>
          <a:ln>
            <a:noFill/>
          </a:ln>
        </p:spPr>
      </p:pic>
      <p:sp>
        <p:nvSpPr>
          <p:cNvPr id="4" name="Rectangle 3"/>
          <p:cNvSpPr/>
          <p:nvPr/>
        </p:nvSpPr>
        <p:spPr>
          <a:xfrm>
            <a:off x="1165475" y="3429852"/>
            <a:ext cx="5912777" cy="2585323"/>
          </a:xfrm>
          <a:prstGeom prst="rect">
            <a:avLst/>
          </a:prstGeom>
        </p:spPr>
        <p:txBody>
          <a:bodyPr wrap="square">
            <a:spAutoFit/>
          </a:bodyPr>
          <a:lstStyle/>
          <a:p>
            <a:r>
              <a:rPr lang="en-US" sz="1800" dirty="0">
                <a:solidFill>
                  <a:schemeClr val="bg1"/>
                </a:solidFill>
                <a:latin typeface="Consolas" charset="0"/>
                <a:ea typeface="Consolas" charset="0"/>
                <a:cs typeface="Consolas" charset="0"/>
              </a:rPr>
              <a:t>CREATE TABLE coffee_shops_by_street ( </a:t>
            </a:r>
            <a:endParaRPr lang="en-US" sz="1800" dirty="0" smtClean="0">
              <a:solidFill>
                <a:schemeClr val="bg1"/>
              </a:solidFill>
              <a:latin typeface="Consolas" charset="0"/>
              <a:ea typeface="Consolas" charset="0"/>
              <a:cs typeface="Consolas" charset="0"/>
            </a:endParaRPr>
          </a:p>
          <a:p>
            <a:r>
              <a:rPr lang="en-US" sz="1800" dirty="0">
                <a:solidFill>
                  <a:schemeClr val="bg1"/>
                </a:solidFill>
                <a:latin typeface="Consolas" charset="0"/>
                <a:ea typeface="Consolas" charset="0"/>
                <a:cs typeface="Consolas" charset="0"/>
              </a:rPr>
              <a:t>	</a:t>
            </a:r>
            <a:r>
              <a:rPr lang="en-US" sz="1800" dirty="0" smtClean="0">
                <a:solidFill>
                  <a:schemeClr val="bg1"/>
                </a:solidFill>
                <a:latin typeface="Consolas" charset="0"/>
                <a:ea typeface="Consolas" charset="0"/>
                <a:cs typeface="Consolas" charset="0"/>
              </a:rPr>
              <a:t>street text,</a:t>
            </a:r>
          </a:p>
          <a:p>
            <a:r>
              <a:rPr lang="en-US" sz="1800" dirty="0">
                <a:solidFill>
                  <a:schemeClr val="bg1"/>
                </a:solidFill>
                <a:latin typeface="Consolas" charset="0"/>
                <a:ea typeface="Consolas" charset="0"/>
                <a:cs typeface="Consolas" charset="0"/>
              </a:rPr>
              <a:t>	</a:t>
            </a:r>
            <a:r>
              <a:rPr lang="en-US" sz="1800" dirty="0" smtClean="0">
                <a:solidFill>
                  <a:schemeClr val="bg1"/>
                </a:solidFill>
                <a:latin typeface="Consolas" charset="0"/>
                <a:ea typeface="Consolas" charset="0"/>
                <a:cs typeface="Consolas" charset="0"/>
              </a:rPr>
              <a:t>coffee_shop text,</a:t>
            </a:r>
          </a:p>
          <a:p>
            <a:r>
              <a:rPr lang="en-US" sz="1800" dirty="0">
                <a:solidFill>
                  <a:schemeClr val="bg1"/>
                </a:solidFill>
                <a:latin typeface="Consolas" charset="0"/>
                <a:ea typeface="Consolas" charset="0"/>
                <a:cs typeface="Consolas" charset="0"/>
              </a:rPr>
              <a:t>	</a:t>
            </a:r>
            <a:r>
              <a:rPr lang="en-US" sz="1800" dirty="0" smtClean="0">
                <a:solidFill>
                  <a:schemeClr val="bg1"/>
                </a:solidFill>
                <a:latin typeface="Consolas" charset="0"/>
                <a:ea typeface="Consolas" charset="0"/>
                <a:cs typeface="Consolas" charset="0"/>
              </a:rPr>
              <a:t>hours text,</a:t>
            </a:r>
          </a:p>
          <a:p>
            <a:r>
              <a:rPr lang="en-US" sz="1800" dirty="0">
                <a:solidFill>
                  <a:schemeClr val="bg1"/>
                </a:solidFill>
                <a:latin typeface="Consolas" charset="0"/>
                <a:ea typeface="Consolas" charset="0"/>
                <a:cs typeface="Consolas" charset="0"/>
              </a:rPr>
              <a:t>	</a:t>
            </a:r>
            <a:r>
              <a:rPr lang="en-US" sz="1800" dirty="0" smtClean="0">
                <a:solidFill>
                  <a:schemeClr val="bg1"/>
                </a:solidFill>
                <a:latin typeface="Consolas" charset="0"/>
                <a:ea typeface="Consolas" charset="0"/>
                <a:cs typeface="Consolas" charset="0"/>
              </a:rPr>
              <a:t>capacity int,</a:t>
            </a:r>
          </a:p>
          <a:p>
            <a:r>
              <a:rPr lang="en-US" sz="1800" dirty="0">
                <a:solidFill>
                  <a:schemeClr val="bg1"/>
                </a:solidFill>
                <a:latin typeface="Consolas" charset="0"/>
                <a:ea typeface="Consolas" charset="0"/>
                <a:cs typeface="Consolas" charset="0"/>
              </a:rPr>
              <a:t>	</a:t>
            </a:r>
            <a:r>
              <a:rPr lang="en-US" sz="1800" dirty="0" smtClean="0">
                <a:solidFill>
                  <a:schemeClr val="bg1"/>
                </a:solidFill>
                <a:latin typeface="Consolas" charset="0"/>
                <a:ea typeface="Consolas" charset="0"/>
                <a:cs typeface="Consolas" charset="0"/>
              </a:rPr>
              <a:t>house_number int,</a:t>
            </a:r>
          </a:p>
          <a:p>
            <a:r>
              <a:rPr lang="en-US" sz="1800" dirty="0">
                <a:solidFill>
                  <a:schemeClr val="bg1"/>
                </a:solidFill>
                <a:latin typeface="Consolas" charset="0"/>
                <a:ea typeface="Consolas" charset="0"/>
                <a:cs typeface="Consolas" charset="0"/>
              </a:rPr>
              <a:t>	</a:t>
            </a:r>
            <a:r>
              <a:rPr lang="en-US" sz="1800" dirty="0" smtClean="0">
                <a:solidFill>
                  <a:schemeClr val="bg1"/>
                </a:solidFill>
                <a:latin typeface="Consolas" charset="0"/>
                <a:ea typeface="Consolas" charset="0"/>
                <a:cs typeface="Consolas" charset="0"/>
              </a:rPr>
              <a:t>open_on_weekend boolean,</a:t>
            </a:r>
          </a:p>
          <a:p>
            <a:r>
              <a:rPr lang="en-US" sz="1800" dirty="0">
                <a:solidFill>
                  <a:schemeClr val="bg1"/>
                </a:solidFill>
                <a:latin typeface="Consolas" charset="0"/>
                <a:ea typeface="Consolas" charset="0"/>
                <a:cs typeface="Consolas" charset="0"/>
              </a:rPr>
              <a:t>	</a:t>
            </a:r>
            <a:r>
              <a:rPr lang="en-US" sz="1800" dirty="0" smtClean="0">
                <a:solidFill>
                  <a:schemeClr val="bg1"/>
                </a:solidFill>
                <a:latin typeface="Consolas" charset="0"/>
                <a:ea typeface="Consolas" charset="0"/>
                <a:cs typeface="Consolas" charset="0"/>
              </a:rPr>
              <a:t>PRIMARY </a:t>
            </a:r>
            <a:r>
              <a:rPr lang="en-US" sz="1800" dirty="0">
                <a:solidFill>
                  <a:schemeClr val="bg1"/>
                </a:solidFill>
                <a:latin typeface="Consolas" charset="0"/>
                <a:ea typeface="Consolas" charset="0"/>
                <a:cs typeface="Consolas" charset="0"/>
              </a:rPr>
              <a:t>KEY (street, coffee_shop) </a:t>
            </a:r>
            <a:r>
              <a:rPr lang="en-US" sz="1800" dirty="0" smtClean="0">
                <a:solidFill>
                  <a:schemeClr val="bg1"/>
                </a:solidFill>
                <a:latin typeface="Consolas" charset="0"/>
                <a:ea typeface="Consolas" charset="0"/>
                <a:cs typeface="Consolas" charset="0"/>
              </a:rPr>
              <a:t>)</a:t>
            </a:r>
          </a:p>
          <a:p>
            <a:r>
              <a:rPr lang="en-US" sz="1800" dirty="0" smtClean="0">
                <a:solidFill>
                  <a:schemeClr val="bg1"/>
                </a:solidFill>
                <a:latin typeface="Consolas" charset="0"/>
                <a:ea typeface="Consolas" charset="0"/>
                <a:cs typeface="Consolas" charset="0"/>
              </a:rPr>
              <a:t>WITH </a:t>
            </a:r>
            <a:r>
              <a:rPr lang="en-US" sz="1800" dirty="0">
                <a:solidFill>
                  <a:schemeClr val="bg1"/>
                </a:solidFill>
                <a:latin typeface="Consolas" charset="0"/>
                <a:ea typeface="Consolas" charset="0"/>
                <a:cs typeface="Consolas" charset="0"/>
              </a:rPr>
              <a:t>CLUSTERING ORDER BY (coffee_shop ASC)</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Elean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14913</TotalTime>
  <Words>1721</Words>
  <Application>Microsoft Macintosh PowerPoint</Application>
  <PresentationFormat>On-screen Show (4:3)</PresentationFormat>
  <Paragraphs>223</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Candara</vt:lpstr>
      <vt:lpstr>Consolas</vt:lpstr>
      <vt:lpstr>Quicksand</vt:lpstr>
      <vt:lpstr>Wingdings</vt:lpstr>
      <vt:lpstr>Eleanor template</vt:lpstr>
      <vt:lpstr>F# with Cassandra on Docker</vt:lpstr>
      <vt:lpstr>PowerPoint Presentation</vt:lpstr>
      <vt:lpstr>JOIN F# SOFTWARE FOUNDATION!</vt:lpstr>
      <vt:lpstr>CONTENTS</vt:lpstr>
      <vt:lpstr>CASSANDRA</vt:lpstr>
      <vt:lpstr>PowerPoint Presentation</vt:lpstr>
      <vt:lpstr>Cassandra Internals</vt:lpstr>
      <vt:lpstr>Efficient data modeling</vt:lpstr>
      <vt:lpstr>Let’s take the sample data model</vt:lpstr>
      <vt:lpstr>AND TABLES TO COMPARE DATA</vt:lpstr>
      <vt:lpstr>PowerPoint Presentation</vt:lpstr>
      <vt:lpstr>CLUSTER: STEP 1</vt:lpstr>
      <vt:lpstr>Creating Docker containers</vt:lpstr>
      <vt:lpstr>CLUSTER: STEP 2</vt:lpstr>
      <vt:lpstr>Configuring Cassandra nodes …             or   …   /etc/cassandra/cassandra.yaml</vt:lpstr>
      <vt:lpstr>CLUSTER: STEP 3</vt:lpstr>
      <vt:lpstr>PowerPoint Presentation</vt:lpstr>
      <vt:lpstr>PUTTING ALL TOGETHER</vt:lpstr>
      <vt:lpstr>Cross platform F# solution to interact with Cassandra cluster!</vt:lpstr>
      <vt:lpstr>What’s next?</vt:lpstr>
      <vt:lpstr>ProjectScaffold</vt:lpstr>
      <vt:lpstr>Paket!</vt:lpstr>
      <vt:lpstr>PowerPoint Presentation</vt:lpstr>
      <vt:lpstr>PowerPoint Presentation</vt:lpstr>
      <vt:lpstr>INTERNAL STATE OF DATA</vt:lpstr>
      <vt:lpstr>PowerPoint Presentation</vt:lpstr>
      <vt:lpstr>REACH OUT!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Alena Dzenisenka</cp:lastModifiedBy>
  <cp:revision>68</cp:revision>
  <dcterms:modified xsi:type="dcterms:W3CDTF">2016-03-29T01:58:42Z</dcterms:modified>
</cp:coreProperties>
</file>